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de-DE"/>
              <a:t>Mastertitelformat bearbeiten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2/10/2026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extLst>
      <p:ext uri="{BB962C8B-B14F-4D97-AF65-F5344CB8AC3E}">
        <p14:creationId xmlns:p14="http://schemas.microsoft.com/office/powerpoint/2010/main" val="129944615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extLst>
      <p:ext uri="{BB962C8B-B14F-4D97-AF65-F5344CB8AC3E}">
        <p14:creationId xmlns:p14="http://schemas.microsoft.com/office/powerpoint/2010/main" val="2707726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extLst>
      <p:ext uri="{BB962C8B-B14F-4D97-AF65-F5344CB8AC3E}">
        <p14:creationId xmlns:p14="http://schemas.microsoft.com/office/powerpoint/2010/main" val="3893454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2/10/2026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extLst>
      <p:ext uri="{BB962C8B-B14F-4D97-AF65-F5344CB8AC3E}">
        <p14:creationId xmlns:p14="http://schemas.microsoft.com/office/powerpoint/2010/main" val="2780290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de-DE"/>
              <a:t>Mastertitelformat bearbeiten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7" name="Date Placeholder 6"/>
          <p:cNvSpPr>
            <a:spLocks noGrp="1"/>
          </p:cNvSpPr>
          <p:nvPr>
            <p:ph type="dt" sz="half" idx="10"/>
          </p:nvPr>
        </p:nvSpPr>
        <p:spPr/>
        <p:txBody>
          <a:bodyPr/>
          <a:lstStyle/>
          <a:p>
            <a:fld id="{1160EA64-D806-43AC-9DF2-F8C432F32B4C}" type="datetimeFigureOut">
              <a:rPr lang="en-US" dirty="0"/>
              <a:t>2/10/2026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extLst>
      <p:ext uri="{BB962C8B-B14F-4D97-AF65-F5344CB8AC3E}">
        <p14:creationId xmlns:p14="http://schemas.microsoft.com/office/powerpoint/2010/main" val="372400215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2/10/2026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extLst>
      <p:ext uri="{BB962C8B-B14F-4D97-AF65-F5344CB8AC3E}">
        <p14:creationId xmlns:p14="http://schemas.microsoft.com/office/powerpoint/2010/main" val="3823930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1583436" y="3143250"/>
            <a:ext cx="4270248" cy="259677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7" name="Date Placeholder 6"/>
          <p:cNvSpPr>
            <a:spLocks noGrp="1"/>
          </p:cNvSpPr>
          <p:nvPr>
            <p:ph type="dt" sz="half" idx="10"/>
          </p:nvPr>
        </p:nvSpPr>
        <p:spPr/>
        <p:txBody>
          <a:bodyPr/>
          <a:lstStyle/>
          <a:p>
            <a:fld id="{4F7D4976-E339-4826-83B7-FBD03F55ECF8}" type="datetimeFigureOut">
              <a:rPr lang="en-US" dirty="0"/>
              <a:t>2/10/2026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‹Nr.›</a:t>
            </a:fld>
            <a:endParaRPr lang="en-US" dirty="0"/>
          </a:p>
        </p:txBody>
      </p:sp>
      <p:sp>
        <p:nvSpPr>
          <p:cNvPr id="10" name="Title 9"/>
          <p:cNvSpPr>
            <a:spLocks noGrp="1"/>
          </p:cNvSpPr>
          <p:nvPr>
            <p:ph type="title"/>
          </p:nvPr>
        </p:nvSpPr>
        <p:spPr/>
        <p:txBody>
          <a:bodyPr/>
          <a:lstStyle/>
          <a:p>
            <a:r>
              <a:rPr lang="de-DE"/>
              <a:t>Mastertitelformat bearbeiten</a:t>
            </a:r>
            <a:endParaRPr lang="en-US" dirty="0"/>
          </a:p>
        </p:txBody>
      </p:sp>
    </p:spTree>
    <p:extLst>
      <p:ext uri="{BB962C8B-B14F-4D97-AF65-F5344CB8AC3E}">
        <p14:creationId xmlns:p14="http://schemas.microsoft.com/office/powerpoint/2010/main" val="1205969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2/10/2026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‹Nr.›</a:t>
            </a:fld>
            <a:endParaRPr lang="en-US" dirty="0"/>
          </a:p>
        </p:txBody>
      </p:sp>
    </p:spTree>
    <p:extLst>
      <p:ext uri="{BB962C8B-B14F-4D97-AF65-F5344CB8AC3E}">
        <p14:creationId xmlns:p14="http://schemas.microsoft.com/office/powerpoint/2010/main" val="121991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2/10/2026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‹Nr.›</a:t>
            </a:fld>
            <a:endParaRPr lang="en-US" dirty="0"/>
          </a:p>
        </p:txBody>
      </p:sp>
    </p:spTree>
    <p:extLst>
      <p:ext uri="{BB962C8B-B14F-4D97-AF65-F5344CB8AC3E}">
        <p14:creationId xmlns:p14="http://schemas.microsoft.com/office/powerpoint/2010/main" val="1741785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de-DE"/>
              <a:t>Mastertitelformat bearbeiten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9" name="Date Placeholder 8"/>
          <p:cNvSpPr>
            <a:spLocks noGrp="1"/>
          </p:cNvSpPr>
          <p:nvPr>
            <p:ph type="dt" sz="half" idx="10"/>
          </p:nvPr>
        </p:nvSpPr>
        <p:spPr/>
        <p:txBody>
          <a:bodyPr/>
          <a:lstStyle/>
          <a:p>
            <a:fld id="{D1BE4249-C0D0-4B06-8692-E8BB871AF643}" type="datetimeFigureOut">
              <a:rPr lang="en-US" dirty="0"/>
              <a:t>2/10/2026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‹Nr.›</a:t>
            </a:fld>
            <a:endParaRPr lang="en-US" dirty="0"/>
          </a:p>
        </p:txBody>
      </p:sp>
    </p:spTree>
    <p:extLst>
      <p:ext uri="{BB962C8B-B14F-4D97-AF65-F5344CB8AC3E}">
        <p14:creationId xmlns:p14="http://schemas.microsoft.com/office/powerpoint/2010/main" val="125162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de-DE"/>
              <a:t>Mastertitelformat bearbeiten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2/10/2026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extLst>
      <p:ext uri="{BB962C8B-B14F-4D97-AF65-F5344CB8AC3E}">
        <p14:creationId xmlns:p14="http://schemas.microsoft.com/office/powerpoint/2010/main" val="1271950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2/10/2026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‹Nr.›</a:t>
            </a:fld>
            <a:endParaRPr lang="en-US" dirty="0"/>
          </a:p>
        </p:txBody>
      </p:sp>
    </p:spTree>
    <p:extLst>
      <p:ext uri="{BB962C8B-B14F-4D97-AF65-F5344CB8AC3E}">
        <p14:creationId xmlns:p14="http://schemas.microsoft.com/office/powerpoint/2010/main" val="1683766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0AAC3948-00C4-26F3-665F-2EC548416861}"/>
              </a:ext>
            </a:extLst>
          </p:cNvPr>
          <p:cNvSpPr txBox="1"/>
          <p:nvPr/>
        </p:nvSpPr>
        <p:spPr>
          <a:xfrm>
            <a:off x="452449" y="545517"/>
            <a:ext cx="4796336" cy="420115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de-DE" kern="100" dirty="0">
                <a:effectLst/>
                <a:latin typeface="Calibri" panose="020F0502020204030204" pitchFamily="34" charset="0"/>
                <a:ea typeface="Times New Roman" panose="02020603050405020304" pitchFamily="18" charset="0"/>
                <a:cs typeface="Times New Roman" panose="02020603050405020304" pitchFamily="18" charset="0"/>
              </a:rPr>
              <a:t>Aus Fehlern lernt man, aber was macht man nach einer Folge mehrerer Brände? Vor dieser Frage stand die Stadt Paderborn 1523 und beschloss, die Technik der Wasserkunst nach Paderborn zu bringen.</a:t>
            </a:r>
          </a:p>
          <a:p>
            <a:pPr algn="just"/>
            <a:r>
              <a:rPr lang="de-DE" kern="100" dirty="0">
                <a:effectLst/>
                <a:latin typeface="Calibri" panose="020F0502020204030204" pitchFamily="34" charset="0"/>
                <a:ea typeface="Times New Roman" panose="02020603050405020304" pitchFamily="18" charset="0"/>
                <a:cs typeface="Times New Roman" panose="02020603050405020304" pitchFamily="18" charset="0"/>
              </a:rPr>
              <a:t>Es wurde ein kleines Pumpenhaus (im heutigen </a:t>
            </a:r>
            <a:r>
              <a:rPr lang="de-DE" kern="100" dirty="0" err="1">
                <a:effectLst/>
                <a:latin typeface="Calibri" panose="020F0502020204030204" pitchFamily="34" charset="0"/>
                <a:ea typeface="Times New Roman" panose="02020603050405020304" pitchFamily="18" charset="0"/>
                <a:cs typeface="Times New Roman" panose="02020603050405020304" pitchFamily="18" charset="0"/>
              </a:rPr>
              <a:t>Paderquellgebiet</a:t>
            </a:r>
            <a:r>
              <a:rPr lang="de-DE" kern="100" dirty="0">
                <a:effectLst/>
                <a:latin typeface="Calibri" panose="020F0502020204030204" pitchFamily="34" charset="0"/>
                <a:ea typeface="Times New Roman" panose="02020603050405020304" pitchFamily="18" charset="0"/>
                <a:cs typeface="Times New Roman" panose="02020603050405020304" pitchFamily="18" charset="0"/>
              </a:rPr>
              <a:t>) mit einem Wasserrad drin </a:t>
            </a:r>
            <a:r>
              <a:rPr lang="de-DE" kern="100" dirty="0">
                <a:latin typeface="Calibri" panose="020F0502020204030204" pitchFamily="34" charset="0"/>
                <a:ea typeface="Times New Roman" panose="02020603050405020304" pitchFamily="18" charset="0"/>
                <a:cs typeface="Times New Roman" panose="02020603050405020304" pitchFamily="18" charset="0"/>
              </a:rPr>
              <a:t>ge</a:t>
            </a:r>
            <a:r>
              <a:rPr lang="de-DE" kern="100" dirty="0">
                <a:effectLst/>
                <a:latin typeface="Calibri" panose="020F0502020204030204" pitchFamily="34" charset="0"/>
                <a:ea typeface="Times New Roman" panose="02020603050405020304" pitchFamily="18" charset="0"/>
                <a:cs typeface="Times New Roman" panose="02020603050405020304" pitchFamily="18" charset="0"/>
              </a:rPr>
              <a:t>baut. Diese Anlage beförderte in einer Leitung Wasser in einen Wasserbehälter am Kamp (heute steht dort der Liboriusbrunnen). Für die Holzleitungen wurde dazu extra eine Bohrmühle </a:t>
            </a:r>
            <a:r>
              <a:rPr lang="de-DE" kern="100" dirty="0" err="1">
                <a:effectLst/>
                <a:latin typeface="Calibri" panose="020F0502020204030204" pitchFamily="34" charset="0"/>
                <a:ea typeface="Times New Roman" panose="02020603050405020304" pitchFamily="18" charset="0"/>
                <a:cs typeface="Times New Roman" panose="02020603050405020304" pitchFamily="18" charset="0"/>
              </a:rPr>
              <a:t>dazugebaut</a:t>
            </a:r>
            <a:r>
              <a:rPr lang="de-DE" kern="100" dirty="0">
                <a:effectLst/>
                <a:latin typeface="Calibri" panose="020F0502020204030204" pitchFamily="34" charset="0"/>
                <a:ea typeface="Times New Roman" panose="02020603050405020304" pitchFamily="18" charset="0"/>
                <a:cs typeface="Times New Roman" panose="02020603050405020304" pitchFamily="18" charset="0"/>
              </a:rPr>
              <a:t>. Erst nach 300 Jahren wurden diese beiden Gebäude durch ein Steingebäude mit neuer </a:t>
            </a:r>
            <a:r>
              <a:rPr lang="de-DE" kern="100" dirty="0" err="1">
                <a:effectLst/>
                <a:latin typeface="Calibri" panose="020F0502020204030204" pitchFamily="34" charset="0"/>
                <a:ea typeface="Times New Roman" panose="02020603050405020304" pitchFamily="18" charset="0"/>
                <a:cs typeface="Times New Roman" panose="02020603050405020304" pitchFamily="18" charset="0"/>
              </a:rPr>
              <a:t>Pumptechnik</a:t>
            </a:r>
            <a:r>
              <a:rPr lang="de-DE" kern="100" dirty="0">
                <a:effectLst/>
                <a:latin typeface="Calibri" panose="020F0502020204030204" pitchFamily="34" charset="0"/>
                <a:ea typeface="Times New Roman" panose="02020603050405020304" pitchFamily="18" charset="0"/>
                <a:cs typeface="Times New Roman" panose="02020603050405020304" pitchFamily="18" charset="0"/>
              </a:rPr>
              <a:t> ersetz.</a:t>
            </a:r>
          </a:p>
          <a:p>
            <a:pPr algn="l"/>
            <a:endParaRPr lang="de-DE" sz="1500" dirty="0">
              <a:latin typeface="Times New Roman" panose="02020603050405020304" pitchFamily="18" charset="0"/>
              <a:cs typeface="Times New Roman" panose="02020603050405020304" pitchFamily="18" charset="0"/>
            </a:endParaRPr>
          </a:p>
        </p:txBody>
      </p:sp>
      <p:pic>
        <p:nvPicPr>
          <p:cNvPr id="5" name="Grafik 4">
            <a:extLst>
              <a:ext uri="{FF2B5EF4-FFF2-40B4-BE49-F238E27FC236}">
                <a16:creationId xmlns:a16="http://schemas.microsoft.com/office/drawing/2014/main" id="{BFAE2E73-7282-A32A-E569-BC692BAB19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68" y="4493898"/>
            <a:ext cx="2152659" cy="2152659"/>
          </a:xfrm>
          <a:prstGeom prst="rect">
            <a:avLst/>
          </a:prstGeom>
        </p:spPr>
      </p:pic>
      <p:sp>
        <p:nvSpPr>
          <p:cNvPr id="8" name="Textfeld 7">
            <a:extLst>
              <a:ext uri="{FF2B5EF4-FFF2-40B4-BE49-F238E27FC236}">
                <a16:creationId xmlns:a16="http://schemas.microsoft.com/office/drawing/2014/main" id="{33CD76F9-54B2-6933-6471-7AC337D1478C}"/>
              </a:ext>
            </a:extLst>
          </p:cNvPr>
          <p:cNvSpPr txBox="1"/>
          <p:nvPr/>
        </p:nvSpPr>
        <p:spPr>
          <a:xfrm>
            <a:off x="6943216" y="5203876"/>
            <a:ext cx="4796336"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de-DE" sz="1800" kern="100" dirty="0">
                <a:effectLst/>
                <a:latin typeface="Calibri" panose="020F0502020204030204" pitchFamily="34" charset="0"/>
                <a:ea typeface="Times New Roman" panose="02020603050405020304" pitchFamily="18" charset="0"/>
                <a:cs typeface="Times New Roman" panose="02020603050405020304" pitchFamily="18" charset="0"/>
              </a:rPr>
              <a:t>Heute steht an der Stelle ein technisches Funktionsmodell, um an die Wasserkunst zu erinnern.</a:t>
            </a:r>
          </a:p>
        </p:txBody>
      </p:sp>
      <p:sp>
        <p:nvSpPr>
          <p:cNvPr id="20" name="Pfeil: gebogen 19">
            <a:extLst>
              <a:ext uri="{FF2B5EF4-FFF2-40B4-BE49-F238E27FC236}">
                <a16:creationId xmlns:a16="http://schemas.microsoft.com/office/drawing/2014/main" id="{BC71120C-EEDA-F767-E772-64BF0DC7B18C}"/>
              </a:ext>
            </a:extLst>
          </p:cNvPr>
          <p:cNvSpPr/>
          <p:nvPr/>
        </p:nvSpPr>
        <p:spPr>
          <a:xfrm rot="16200000">
            <a:off x="5914909" y="5364754"/>
            <a:ext cx="737589" cy="787314"/>
          </a:xfrm>
          <a:prstGeom prst="bentArrow">
            <a:avLst>
              <a:gd name="adj1" fmla="val 25000"/>
              <a:gd name="adj2" fmla="val 24064"/>
              <a:gd name="adj3" fmla="val 25000"/>
              <a:gd name="adj4" fmla="val 0"/>
            </a:avLst>
          </a:prstGeom>
          <a:solidFill>
            <a:schemeClr val="bg2"/>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pic>
        <p:nvPicPr>
          <p:cNvPr id="21" name="Grafik 20">
            <a:extLst>
              <a:ext uri="{FF2B5EF4-FFF2-40B4-BE49-F238E27FC236}">
                <a16:creationId xmlns:a16="http://schemas.microsoft.com/office/drawing/2014/main" id="{4F1D91D1-3009-DFB7-7A7B-9FEBFCC357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01200" y="175024"/>
            <a:ext cx="2301290" cy="837970"/>
          </a:xfrm>
          <a:prstGeom prst="rect">
            <a:avLst/>
          </a:prstGeom>
        </p:spPr>
      </p:pic>
      <p:pic>
        <p:nvPicPr>
          <p:cNvPr id="3" name="Grafik 2">
            <a:extLst>
              <a:ext uri="{FF2B5EF4-FFF2-40B4-BE49-F238E27FC236}">
                <a16:creationId xmlns:a16="http://schemas.microsoft.com/office/drawing/2014/main" id="{6503CED5-3586-FB71-E7F1-41DE463DE88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81305" y="1320172"/>
            <a:ext cx="6100127" cy="3426495"/>
          </a:xfrm>
          <a:prstGeom prst="rect">
            <a:avLst/>
          </a:prstGeom>
        </p:spPr>
      </p:pic>
    </p:spTree>
    <p:extLst>
      <p:ext uri="{BB962C8B-B14F-4D97-AF65-F5344CB8AC3E}">
        <p14:creationId xmlns:p14="http://schemas.microsoft.com/office/powerpoint/2010/main" val="1264891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BFAE2E73-7282-A32A-E569-BC692BAB19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79" y="4646283"/>
            <a:ext cx="2211102" cy="2211102"/>
          </a:xfrm>
          <a:prstGeom prst="rect">
            <a:avLst/>
          </a:prstGeom>
        </p:spPr>
      </p:pic>
      <p:sp>
        <p:nvSpPr>
          <p:cNvPr id="11" name="Textfeld 10">
            <a:extLst>
              <a:ext uri="{FF2B5EF4-FFF2-40B4-BE49-F238E27FC236}">
                <a16:creationId xmlns:a16="http://schemas.microsoft.com/office/drawing/2014/main" id="{0ABA2C20-F4E5-8F5A-4CF8-F685BB1AFC49}"/>
              </a:ext>
            </a:extLst>
          </p:cNvPr>
          <p:cNvSpPr txBox="1"/>
          <p:nvPr/>
        </p:nvSpPr>
        <p:spPr>
          <a:xfrm>
            <a:off x="3198965" y="802164"/>
            <a:ext cx="1579943" cy="101566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l"/>
            <a:r>
              <a:rPr lang="de-DE" sz="1500" dirty="0">
                <a:latin typeface="Calibri" panose="020F0502020204030204" pitchFamily="34" charset="0"/>
                <a:cs typeface="Times New Roman" panose="02020603050405020304" pitchFamily="18" charset="0"/>
              </a:rPr>
              <a:t>1. Wasserrad schöpft Wasser aus der Pader in die Pumpe</a:t>
            </a:r>
          </a:p>
        </p:txBody>
      </p:sp>
      <p:sp>
        <p:nvSpPr>
          <p:cNvPr id="13" name="Textfeld 12">
            <a:extLst>
              <a:ext uri="{FF2B5EF4-FFF2-40B4-BE49-F238E27FC236}">
                <a16:creationId xmlns:a16="http://schemas.microsoft.com/office/drawing/2014/main" id="{C0819EEB-909C-F889-44D0-4D1876916839}"/>
              </a:ext>
            </a:extLst>
          </p:cNvPr>
          <p:cNvSpPr txBox="1"/>
          <p:nvPr/>
        </p:nvSpPr>
        <p:spPr>
          <a:xfrm>
            <a:off x="6043553" y="1592316"/>
            <a:ext cx="1579943" cy="7848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l"/>
            <a:r>
              <a:rPr lang="de-DE" sz="1500">
                <a:latin typeface="Calibri" panose="020F0502020204030204" pitchFamily="34" charset="0"/>
                <a:cs typeface="Times New Roman" panose="02020603050405020304" pitchFamily="18" charset="0"/>
              </a:rPr>
              <a:t>2. Pumpe gibt das Wasser in eine Leitung</a:t>
            </a:r>
            <a:endParaRPr lang="de-DE" sz="1500" dirty="0">
              <a:latin typeface="Calibri" panose="020F0502020204030204" pitchFamily="34" charset="0"/>
              <a:cs typeface="Times New Roman" panose="02020603050405020304" pitchFamily="18" charset="0"/>
            </a:endParaRPr>
          </a:p>
        </p:txBody>
      </p:sp>
      <p:sp>
        <p:nvSpPr>
          <p:cNvPr id="14" name="Pfeil: gebogen 13">
            <a:extLst>
              <a:ext uri="{FF2B5EF4-FFF2-40B4-BE49-F238E27FC236}">
                <a16:creationId xmlns:a16="http://schemas.microsoft.com/office/drawing/2014/main" id="{001540F2-5B61-F9D6-98B8-37574B378573}"/>
              </a:ext>
            </a:extLst>
          </p:cNvPr>
          <p:cNvSpPr/>
          <p:nvPr/>
        </p:nvSpPr>
        <p:spPr>
          <a:xfrm rot="10800000">
            <a:off x="3393612" y="2022652"/>
            <a:ext cx="735262" cy="784830"/>
          </a:xfrm>
          <a:prstGeom prst="bentArrow">
            <a:avLst>
              <a:gd name="adj1" fmla="val 25000"/>
              <a:gd name="adj2" fmla="val 25000"/>
              <a:gd name="adj3" fmla="val 50000"/>
              <a:gd name="adj4" fmla="val 43750"/>
            </a:avLst>
          </a:prstGeom>
          <a:solidFill>
            <a:schemeClr val="bg2"/>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5" name="Pfeil: nach unten 14">
            <a:extLst>
              <a:ext uri="{FF2B5EF4-FFF2-40B4-BE49-F238E27FC236}">
                <a16:creationId xmlns:a16="http://schemas.microsoft.com/office/drawing/2014/main" id="{D367B221-F888-7C2F-37C9-97782FE51437}"/>
              </a:ext>
            </a:extLst>
          </p:cNvPr>
          <p:cNvSpPr/>
          <p:nvPr/>
        </p:nvSpPr>
        <p:spPr>
          <a:xfrm>
            <a:off x="6678578" y="2480124"/>
            <a:ext cx="309891" cy="625630"/>
          </a:xfrm>
          <a:prstGeom prst="downArrow">
            <a:avLst/>
          </a:prstGeom>
          <a:solidFill>
            <a:schemeClr val="bg2"/>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 name="Textfeld 16">
            <a:extLst>
              <a:ext uri="{FF2B5EF4-FFF2-40B4-BE49-F238E27FC236}">
                <a16:creationId xmlns:a16="http://schemas.microsoft.com/office/drawing/2014/main" id="{037F8A60-A888-B85F-A1DD-70F078C3663A}"/>
              </a:ext>
            </a:extLst>
          </p:cNvPr>
          <p:cNvSpPr txBox="1"/>
          <p:nvPr/>
        </p:nvSpPr>
        <p:spPr>
          <a:xfrm>
            <a:off x="6532031" y="5802503"/>
            <a:ext cx="1188764" cy="3257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l"/>
            <a:r>
              <a:rPr lang="de-DE" sz="1500" dirty="0">
                <a:latin typeface="Calibri" panose="020F0502020204030204" pitchFamily="34" charset="0"/>
                <a:cs typeface="Times New Roman" panose="02020603050405020304" pitchFamily="18" charset="0"/>
              </a:rPr>
              <a:t>Die Leitung</a:t>
            </a:r>
          </a:p>
        </p:txBody>
      </p:sp>
      <p:cxnSp>
        <p:nvCxnSpPr>
          <p:cNvPr id="18" name="Gerade Verbindung mit Pfeil 17">
            <a:extLst>
              <a:ext uri="{FF2B5EF4-FFF2-40B4-BE49-F238E27FC236}">
                <a16:creationId xmlns:a16="http://schemas.microsoft.com/office/drawing/2014/main" id="{EBE98F27-BB39-49BF-97D4-2BD676F3C0DF}"/>
              </a:ext>
            </a:extLst>
          </p:cNvPr>
          <p:cNvCxnSpPr>
            <a:cxnSpLocks/>
          </p:cNvCxnSpPr>
          <p:nvPr/>
        </p:nvCxnSpPr>
        <p:spPr>
          <a:xfrm flipH="1" flipV="1">
            <a:off x="5567847" y="5751834"/>
            <a:ext cx="856597" cy="213529"/>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3" name="Textfeld 22">
            <a:extLst>
              <a:ext uri="{FF2B5EF4-FFF2-40B4-BE49-F238E27FC236}">
                <a16:creationId xmlns:a16="http://schemas.microsoft.com/office/drawing/2014/main" id="{46F8AADB-B705-7E76-7D6D-1847B67B8A8C}"/>
              </a:ext>
            </a:extLst>
          </p:cNvPr>
          <p:cNvSpPr txBox="1"/>
          <p:nvPr/>
        </p:nvSpPr>
        <p:spPr>
          <a:xfrm>
            <a:off x="8711638" y="4943872"/>
            <a:ext cx="2469388" cy="55399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l"/>
            <a:r>
              <a:rPr lang="de-DE" sz="1500" dirty="0">
                <a:latin typeface="Calibri" panose="020F0502020204030204" pitchFamily="34" charset="0"/>
                <a:cs typeface="Times New Roman" panose="02020603050405020304" pitchFamily="18" charset="0"/>
              </a:rPr>
              <a:t>3. Wasser wird in einem Behälter gesammelt</a:t>
            </a:r>
          </a:p>
        </p:txBody>
      </p:sp>
      <p:sp>
        <p:nvSpPr>
          <p:cNvPr id="25" name="Pfeil: nach unten 24">
            <a:extLst>
              <a:ext uri="{FF2B5EF4-FFF2-40B4-BE49-F238E27FC236}">
                <a16:creationId xmlns:a16="http://schemas.microsoft.com/office/drawing/2014/main" id="{38C94975-C724-CCE3-26D3-2F527593A0F8}"/>
              </a:ext>
            </a:extLst>
          </p:cNvPr>
          <p:cNvSpPr/>
          <p:nvPr/>
        </p:nvSpPr>
        <p:spPr>
          <a:xfrm rot="10800000">
            <a:off x="9791386" y="4167468"/>
            <a:ext cx="309891" cy="625630"/>
          </a:xfrm>
          <a:prstGeom prst="downArrow">
            <a:avLst/>
          </a:prstGeom>
          <a:solidFill>
            <a:schemeClr val="bg2"/>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6" name="Grafik 25">
            <a:extLst>
              <a:ext uri="{FF2B5EF4-FFF2-40B4-BE49-F238E27FC236}">
                <a16:creationId xmlns:a16="http://schemas.microsoft.com/office/drawing/2014/main" id="{486F0CA3-56D4-D8A4-ADD8-6C886C34F7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72069" y="181623"/>
            <a:ext cx="2122766" cy="772964"/>
          </a:xfrm>
          <a:prstGeom prst="rect">
            <a:avLst/>
          </a:prstGeom>
        </p:spPr>
      </p:pic>
      <p:pic>
        <p:nvPicPr>
          <p:cNvPr id="3" name="Grafik 2">
            <a:extLst>
              <a:ext uri="{FF2B5EF4-FFF2-40B4-BE49-F238E27FC236}">
                <a16:creationId xmlns:a16="http://schemas.microsoft.com/office/drawing/2014/main" id="{624831B1-22FD-6FF9-2ED2-E54E338BAA0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7512" y="400589"/>
            <a:ext cx="2556710" cy="4543283"/>
          </a:xfrm>
          <a:prstGeom prst="rect">
            <a:avLst/>
          </a:prstGeom>
        </p:spPr>
      </p:pic>
      <p:pic>
        <p:nvPicPr>
          <p:cNvPr id="6" name="Grafik 5">
            <a:extLst>
              <a:ext uri="{FF2B5EF4-FFF2-40B4-BE49-F238E27FC236}">
                <a16:creationId xmlns:a16="http://schemas.microsoft.com/office/drawing/2014/main" id="{F2D8E2D1-911D-4C3F-1A6D-6D447EB67E8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46960" y="3144606"/>
            <a:ext cx="3733426" cy="2098578"/>
          </a:xfrm>
          <a:prstGeom prst="rect">
            <a:avLst/>
          </a:prstGeom>
        </p:spPr>
      </p:pic>
      <p:pic>
        <p:nvPicPr>
          <p:cNvPr id="12" name="Grafik 11">
            <a:extLst>
              <a:ext uri="{FF2B5EF4-FFF2-40B4-BE49-F238E27FC236}">
                <a16:creationId xmlns:a16="http://schemas.microsoft.com/office/drawing/2014/main" id="{162AAB7B-52DE-E9D2-A5AB-C02AD12CD77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114239" y="2131980"/>
            <a:ext cx="3354294" cy="1884715"/>
          </a:xfrm>
          <a:prstGeom prst="rect">
            <a:avLst/>
          </a:prstGeom>
        </p:spPr>
      </p:pic>
    </p:spTree>
    <p:extLst>
      <p:ext uri="{BB962C8B-B14F-4D97-AF65-F5344CB8AC3E}">
        <p14:creationId xmlns:p14="http://schemas.microsoft.com/office/powerpoint/2010/main" val="2465305909"/>
      </p:ext>
    </p:extLst>
  </p:cSld>
  <p:clrMapOvr>
    <a:masterClrMapping/>
  </p:clrMapOvr>
</p:sld>
</file>

<file path=ppt/theme/theme1.xml><?xml version="1.0" encoding="utf-8"?>
<a:theme xmlns:a="http://schemas.openxmlformats.org/drawingml/2006/main" name="Paket">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otalTime>0</TotalTime>
  <Words>142</Words>
  <Application>Microsoft Office PowerPoint</Application>
  <PresentationFormat>Breitbild</PresentationFormat>
  <Paragraphs>7</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Gill Sans MT</vt:lpstr>
      <vt:lpstr>Times New Roman</vt:lpstr>
      <vt:lpstr>Paket</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Nick Kippes</dc:creator>
  <cp:lastModifiedBy>Ulrike Kurth</cp:lastModifiedBy>
  <cp:revision>4</cp:revision>
  <dcterms:created xsi:type="dcterms:W3CDTF">2025-08-24T13:14:52Z</dcterms:created>
  <dcterms:modified xsi:type="dcterms:W3CDTF">2026-02-10T17:06:58Z</dcterms:modified>
</cp:coreProperties>
</file>