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9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p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Bildsp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6/2/2026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6/2/2026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7.jpg"/><Relationship Id="rId4" Type="http://schemas.openxmlformats.org/officeDocument/2006/relationships/image" Target="../media/image6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0.jpg"/><Relationship Id="rId4" Type="http://schemas.openxmlformats.org/officeDocument/2006/relationships/image" Target="../media/image9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3.jpg"/><Relationship Id="rId4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5D139E7D-2160-1688-E71E-78D486B004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6719" y="5261823"/>
            <a:ext cx="1592312" cy="1596177"/>
          </a:xfrm>
          <a:prstGeom prst="rect">
            <a:avLst/>
          </a:prstGeom>
        </p:spPr>
      </p:pic>
      <p:sp>
        <p:nvSpPr>
          <p:cNvPr id="9" name="Rectangle 1">
            <a:extLst>
              <a:ext uri="{FF2B5EF4-FFF2-40B4-BE49-F238E27FC236}">
                <a16:creationId xmlns:a16="http://schemas.microsoft.com/office/drawing/2014/main" id="{C7CAAB66-C4CD-CD75-E59A-094830A95B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1999" y="1126477"/>
            <a:ext cx="4254761" cy="507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Mantua Conservatoire offers a Level II Academic Diploma (two years). From A for accordion to T for trumpet, all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instrumental courses are available. In addition, there are courses in performing arts; that is, general music culture; choral practice,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orchestral practice; poetic and dramatic literature; Italian literature.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library holds a collection of books, sheet music, CDs and manuscripts totalling around 8,000 items – the oldest of which are more than 100 years old. The library is constantly being expanded and is open to the public.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de-DE" altLang="de-DE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de-DE" altLang="de-D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B7C2BAA8-53DB-AC81-6FE9-709EDCBD2F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44494" y="431152"/>
            <a:ext cx="2562225" cy="1390650"/>
          </a:xfrm>
          <a:prstGeom prst="rect">
            <a:avLst/>
          </a:prstGeom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07EF9C93-B072-1778-FAB0-D697A066233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8674" y="2450663"/>
            <a:ext cx="3648075" cy="3086100"/>
          </a:xfrm>
          <a:prstGeom prst="rect">
            <a:avLst/>
          </a:prstGeom>
        </p:spPr>
      </p:pic>
      <p:pic>
        <p:nvPicPr>
          <p:cNvPr id="12" name="Grafik 11">
            <a:extLst>
              <a:ext uri="{FF2B5EF4-FFF2-40B4-BE49-F238E27FC236}">
                <a16:creationId xmlns:a16="http://schemas.microsoft.com/office/drawing/2014/main" id="{BBFE4722-51BD-069E-6BD4-BC5653CDEA7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286254" y="1574363"/>
            <a:ext cx="2352675" cy="396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95299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:a16="http://schemas.microsoft.com/office/drawing/2014/main" id="{FD68017B-7682-74C5-9009-D4D385A107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2932" y="2693469"/>
            <a:ext cx="11513976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Water has been a constant feature of the city of Mantua for many centuries. To protect the city, three lakes were dammed up,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16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which in earlier times served as a moat to safeguard the city. </a:t>
            </a: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altLang="de-DE" sz="1600">
                <a:latin typeface="Arial" panose="020B0604020202020204" pitchFamily="34" charset="0"/>
              </a:rPr>
              <a:t>The project work started in this special city (World Heritage Site), because the „Source of Inspiration“ ist very much alive here.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altLang="de-D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2AE72600-B3BB-5272-9BD9-F90E90393B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2295" y="5128415"/>
            <a:ext cx="1592312" cy="1596177"/>
          </a:xfrm>
          <a:prstGeom prst="rect">
            <a:avLst/>
          </a:prstGeom>
        </p:spPr>
      </p:pic>
      <p:pic>
        <p:nvPicPr>
          <p:cNvPr id="2051" name="Picture 3" descr="EU-Logo">
            <a:extLst>
              <a:ext uri="{FF2B5EF4-FFF2-40B4-BE49-F238E27FC236}">
                <a16:creationId xmlns:a16="http://schemas.microsoft.com/office/drawing/2014/main" id="{FB27A561-B319-4DC2-B0C7-054A60546D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44774" y="307910"/>
            <a:ext cx="1002134" cy="1015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84B72DB3-0BFE-2E50-A01F-973FC475D3F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01843" y="133408"/>
            <a:ext cx="7439025" cy="2562225"/>
          </a:xfrm>
          <a:prstGeom prst="rect">
            <a:avLst/>
          </a:prstGeom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313419A4-315C-8066-91B2-4F607A23E98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01568" y="3535644"/>
            <a:ext cx="7505700" cy="3143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56647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>
            <a:extLst>
              <a:ext uri="{FF2B5EF4-FFF2-40B4-BE49-F238E27FC236}">
                <a16:creationId xmlns:a16="http://schemas.microsoft.com/office/drawing/2014/main" id="{49923746-971F-81F3-A293-FBB1737B49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32839" y="4174640"/>
            <a:ext cx="274320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Workshops took place  in historic rooms in an old Palazzo </a:t>
            </a:r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0B1518AB-AF1B-0F22-F1FC-BB0704DFC2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27131" y="5261823"/>
            <a:ext cx="1592312" cy="1596177"/>
          </a:xfrm>
          <a:prstGeom prst="rect">
            <a:avLst/>
          </a:prstGeom>
        </p:spPr>
      </p:pic>
      <p:sp>
        <p:nvSpPr>
          <p:cNvPr id="10" name="Rectangle 3">
            <a:extLst>
              <a:ext uri="{FF2B5EF4-FFF2-40B4-BE49-F238E27FC236}">
                <a16:creationId xmlns:a16="http://schemas.microsoft.com/office/drawing/2014/main" id="{BCAAFECA-492C-8FE4-ED7C-C429EFB930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3869" y="3337746"/>
            <a:ext cx="3368351" cy="3139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de-DE" altLang="de-DE">
                <a:latin typeface="Arial" panose="020B0604020202020204" pitchFamily="34" charset="0"/>
              </a:rPr>
              <a:t>The Kick-off meeting in Mantua started with a reception hosted by the President of the Province of Mantua.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Also present were the director of the Conservatoire, the Italian consul, the chair of the Manuta–Paderborn town twinning association on the Italian side, and the chair in Paderborn.</a:t>
            </a:r>
          </a:p>
        </p:txBody>
      </p:sp>
      <p:sp>
        <p:nvSpPr>
          <p:cNvPr id="11" name="Rectangle 4">
            <a:extLst>
              <a:ext uri="{FF2B5EF4-FFF2-40B4-BE49-F238E27FC236}">
                <a16:creationId xmlns:a16="http://schemas.microsoft.com/office/drawing/2014/main" id="{E24FAC62-FD69-EE47-BFE2-D71963C710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87770" y="5651415"/>
            <a:ext cx="4149740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 addition, the Bishop of the Diocese of Mantua received the group.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E11096DC-ADBA-F84F-AA3D-0B9BB189A5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66021" y="625010"/>
            <a:ext cx="5968448" cy="2559052"/>
          </a:xfrm>
          <a:prstGeom prst="rect">
            <a:avLst/>
          </a:prstGeom>
        </p:spPr>
      </p:pic>
      <p:pic>
        <p:nvPicPr>
          <p:cNvPr id="12" name="Grafik 11">
            <a:extLst>
              <a:ext uri="{FF2B5EF4-FFF2-40B4-BE49-F238E27FC236}">
                <a16:creationId xmlns:a16="http://schemas.microsoft.com/office/drawing/2014/main" id="{D27BB356-6ECE-4E66-A882-7490C6A5673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81462" y="3346365"/>
            <a:ext cx="4029075" cy="2305050"/>
          </a:xfrm>
          <a:prstGeom prst="rect">
            <a:avLst/>
          </a:prstGeom>
        </p:spPr>
      </p:pic>
      <p:pic>
        <p:nvPicPr>
          <p:cNvPr id="14" name="Grafik 13">
            <a:extLst>
              <a:ext uri="{FF2B5EF4-FFF2-40B4-BE49-F238E27FC236}">
                <a16:creationId xmlns:a16="http://schemas.microsoft.com/office/drawing/2014/main" id="{47E3EFE1-8465-B9DB-6B4D-BB9505DAC9B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933956" y="753237"/>
            <a:ext cx="2924175" cy="3257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4923754"/>
      </p:ext>
    </p:extLst>
  </p:cSld>
  <p:clrMapOvr>
    <a:masterClrMapping/>
  </p:clrMapOvr>
</p:sld>
</file>

<file path=ppt/theme/theme1.xml><?xml version="1.0" encoding="utf-8"?>
<a:theme xmlns:a="http://schemas.openxmlformats.org/drawingml/2006/main" name="Tropfen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{3B9A3EBB-B0BB-4493-9D71-7CE3E977C17F}TF62d0d592-7ac2-4846-a919-75806e8bead420c0117f-570375cf220c</Template>
  <TotalTime>0</TotalTime>
  <Words>246</Words>
  <Application>Microsoft Office PowerPoint</Application>
  <PresentationFormat>Breitbild</PresentationFormat>
  <Paragraphs>12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6" baseType="lpstr">
      <vt:lpstr>Arial</vt:lpstr>
      <vt:lpstr>Tw Cen MT</vt:lpstr>
      <vt:lpstr>Tropfen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Ulrike Kurth</dc:creator>
  <cp:lastModifiedBy>Ulrike Kurth</cp:lastModifiedBy>
  <cp:revision>2</cp:revision>
  <dcterms:created xsi:type="dcterms:W3CDTF">2026-05-05T12:40:45Z</dcterms:created>
  <dcterms:modified xsi:type="dcterms:W3CDTF">2026-06-02T13:33:39Z</dcterms:modified>
</cp:coreProperties>
</file>