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8" r:id="rId2"/>
    <p:sldId id="292" r:id="rId3"/>
    <p:sldId id="282" r:id="rId4"/>
    <p:sldId id="28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55770-5038-43D2-B3C2-41E84B6AE987}"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FD129-4067-466E-90E1-AEC057E3A4A5}" type="slidenum">
              <a:rPr lang="en-GB" smtClean="0"/>
              <a:t>‹Nr.›</a:t>
            </a:fld>
            <a:endParaRPr lang="en-GB"/>
          </a:p>
        </p:txBody>
      </p:sp>
    </p:spTree>
    <p:extLst>
      <p:ext uri="{BB962C8B-B14F-4D97-AF65-F5344CB8AC3E}">
        <p14:creationId xmlns:p14="http://schemas.microsoft.com/office/powerpoint/2010/main" val="150497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0FD129-4067-466E-90E1-AEC057E3A4A5}" type="slidenum">
              <a:rPr lang="en-GB" smtClean="0"/>
              <a:t>1</a:t>
            </a:fld>
            <a:endParaRPr lang="en-GB"/>
          </a:p>
        </p:txBody>
      </p:sp>
    </p:spTree>
    <p:extLst>
      <p:ext uri="{BB962C8B-B14F-4D97-AF65-F5344CB8AC3E}">
        <p14:creationId xmlns:p14="http://schemas.microsoft.com/office/powerpoint/2010/main" val="106039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a:t>Mastertitelformat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a:t>Mastertitelformat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a:t>Mastertitelformat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und Inhalt" type="obj">
  <p:cSld name="1_Titel und Inhalt">
    <p:spTree>
      <p:nvGrpSpPr>
        <p:cNvPr id="1" name="Shape 19"/>
        <p:cNvGrpSpPr/>
        <p:nvPr/>
      </p:nvGrpSpPr>
      <p:grpSpPr>
        <a:xfrm>
          <a:off x="0" y="0"/>
          <a:ext cx="0" cy="0"/>
          <a:chOff x="0" y="0"/>
          <a:chExt cx="0" cy="0"/>
        </a:xfrm>
      </p:grpSpPr>
      <p:pic>
        <p:nvPicPr>
          <p:cNvPr id="20" name="Google Shape;20;p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3" name="Google Shape;23;p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‹Nr.›</a:t>
            </a:fld>
            <a:endParaRPr/>
          </a:p>
        </p:txBody>
      </p:sp>
    </p:spTree>
    <p:extLst>
      <p:ext uri="{BB962C8B-B14F-4D97-AF65-F5344CB8AC3E}">
        <p14:creationId xmlns:p14="http://schemas.microsoft.com/office/powerpoint/2010/main" val="200447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a:t>Mastertitelformat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a:t>Mastertitelformat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1369276-61C0-4801-86FB-3803666AC9E2}"/>
              </a:ext>
            </a:extLst>
          </p:cNvPr>
          <p:cNvSpPr>
            <a:spLocks noGrp="1"/>
          </p:cNvSpPr>
          <p:nvPr>
            <p:ph type="title"/>
          </p:nvPr>
        </p:nvSpPr>
        <p:spPr>
          <a:xfrm>
            <a:off x="340682" y="435516"/>
            <a:ext cx="10364451" cy="1596177"/>
          </a:xfrm>
        </p:spPr>
        <p:txBody>
          <a:bodyPr/>
          <a:lstStyle/>
          <a:p>
            <a:r>
              <a:rPr lang="en-US" dirty="0"/>
              <a:t>Liepaja Oskars Kalpaks</a:t>
            </a:r>
            <a:br>
              <a:rPr lang="en-US" dirty="0"/>
            </a:br>
            <a:r>
              <a:rPr lang="en-US" dirty="0"/>
              <a:t> Secondary school</a:t>
            </a:r>
            <a:endParaRPr lang="lv-LV" dirty="0"/>
          </a:p>
        </p:txBody>
      </p:sp>
      <p:pic>
        <p:nvPicPr>
          <p:cNvPr id="5" name="Satura vietturis 4">
            <a:extLst>
              <a:ext uri="{FF2B5EF4-FFF2-40B4-BE49-F238E27FC236}">
                <a16:creationId xmlns:a16="http://schemas.microsoft.com/office/drawing/2014/main" id="{6F682D88-D7A9-40EF-B92B-DF51AC086697}"/>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40682" y="2522808"/>
            <a:ext cx="2328489" cy="2910613"/>
          </a:xfrm>
          <a:prstGeom prst="rect">
            <a:avLst/>
          </a:prstGeom>
        </p:spPr>
      </p:pic>
      <p:sp>
        <p:nvSpPr>
          <p:cNvPr id="7" name="TextBox 6">
            <a:extLst>
              <a:ext uri="{FF2B5EF4-FFF2-40B4-BE49-F238E27FC236}">
                <a16:creationId xmlns:a16="http://schemas.microsoft.com/office/drawing/2014/main" id="{1AACF876-91F3-4A23-B8FF-1C16406790F6}"/>
              </a:ext>
            </a:extLst>
          </p:cNvPr>
          <p:cNvSpPr txBox="1"/>
          <p:nvPr/>
        </p:nvSpPr>
        <p:spPr>
          <a:xfrm>
            <a:off x="340682" y="5488712"/>
            <a:ext cx="2141736" cy="646331"/>
          </a:xfrm>
          <a:prstGeom prst="rect">
            <a:avLst/>
          </a:prstGeom>
          <a:noFill/>
        </p:spPr>
        <p:txBody>
          <a:bodyPr wrap="square">
            <a:spAutoFit/>
          </a:bodyPr>
          <a:lstStyle/>
          <a:p>
            <a:endParaRPr lang="en-US" dirty="0"/>
          </a:p>
          <a:p>
            <a:r>
              <a:rPr lang="lv-LV" dirty="0"/>
              <a:t>Director Gints Ročāns</a:t>
            </a:r>
          </a:p>
        </p:txBody>
      </p:sp>
      <p:pic>
        <p:nvPicPr>
          <p:cNvPr id="10" name="Attēls 9">
            <a:extLst>
              <a:ext uri="{FF2B5EF4-FFF2-40B4-BE49-F238E27FC236}">
                <a16:creationId xmlns:a16="http://schemas.microsoft.com/office/drawing/2014/main" id="{D4EF1287-E76D-46CB-AAAC-CBCD6F373822}"/>
              </a:ext>
            </a:extLst>
          </p:cNvPr>
          <p:cNvPicPr>
            <a:picLocks noChangeAspect="1"/>
          </p:cNvPicPr>
          <p:nvPr/>
        </p:nvPicPr>
        <p:blipFill>
          <a:blip r:embed="rId4"/>
          <a:stretch>
            <a:fillRect/>
          </a:stretch>
        </p:blipFill>
        <p:spPr>
          <a:xfrm>
            <a:off x="9474740" y="435517"/>
            <a:ext cx="2062264" cy="1166626"/>
          </a:xfrm>
          <a:prstGeom prst="rect">
            <a:avLst/>
          </a:prstGeom>
        </p:spPr>
      </p:pic>
      <p:pic>
        <p:nvPicPr>
          <p:cNvPr id="4" name="Picture 3" descr="A person standing in front of a vase of flowers&#10;&#10;Description automatically generated">
            <a:extLst>
              <a:ext uri="{FF2B5EF4-FFF2-40B4-BE49-F238E27FC236}">
                <a16:creationId xmlns:a16="http://schemas.microsoft.com/office/drawing/2014/main" id="{744437B7-8694-DDC7-11AE-1F5F92918A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3758" y="2088540"/>
            <a:ext cx="2093309" cy="3889729"/>
          </a:xfrm>
          <a:prstGeom prst="rect">
            <a:avLst/>
          </a:prstGeom>
        </p:spPr>
      </p:pic>
      <p:sp>
        <p:nvSpPr>
          <p:cNvPr id="8" name="TextBox 7">
            <a:extLst>
              <a:ext uri="{FF2B5EF4-FFF2-40B4-BE49-F238E27FC236}">
                <a16:creationId xmlns:a16="http://schemas.microsoft.com/office/drawing/2014/main" id="{FE022E9E-D734-7554-88BF-58606C413DA2}"/>
              </a:ext>
            </a:extLst>
          </p:cNvPr>
          <p:cNvSpPr txBox="1"/>
          <p:nvPr/>
        </p:nvSpPr>
        <p:spPr>
          <a:xfrm>
            <a:off x="2941332" y="6071042"/>
            <a:ext cx="2141736" cy="646331"/>
          </a:xfrm>
          <a:prstGeom prst="rect">
            <a:avLst/>
          </a:prstGeom>
          <a:noFill/>
        </p:spPr>
        <p:txBody>
          <a:bodyPr wrap="square">
            <a:spAutoFit/>
          </a:bodyPr>
          <a:lstStyle/>
          <a:p>
            <a:pPr algn="ctr"/>
            <a:r>
              <a:rPr lang="en-US" dirty="0"/>
              <a:t>Student grade 11</a:t>
            </a:r>
          </a:p>
          <a:p>
            <a:pPr algn="ctr"/>
            <a:r>
              <a:rPr lang="en-US" dirty="0"/>
              <a:t>Daniels </a:t>
            </a:r>
            <a:r>
              <a:rPr lang="en-US" dirty="0" err="1"/>
              <a:t>Derkevics</a:t>
            </a:r>
            <a:endParaRPr lang="lv-LV" dirty="0"/>
          </a:p>
        </p:txBody>
      </p:sp>
      <p:pic>
        <p:nvPicPr>
          <p:cNvPr id="11" name="Picture 10" descr="A person sitting on a boat&#10;&#10;Description automatically generated">
            <a:extLst>
              <a:ext uri="{FF2B5EF4-FFF2-40B4-BE49-F238E27FC236}">
                <a16:creationId xmlns:a16="http://schemas.microsoft.com/office/drawing/2014/main" id="{E1EE6007-2295-CEFF-2CBD-FE928DB57C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9459" y="2578099"/>
            <a:ext cx="3366868" cy="2577829"/>
          </a:xfrm>
          <a:prstGeom prst="rect">
            <a:avLst/>
          </a:prstGeom>
        </p:spPr>
      </p:pic>
      <p:sp>
        <p:nvSpPr>
          <p:cNvPr id="14" name="TextBox 13">
            <a:extLst>
              <a:ext uri="{FF2B5EF4-FFF2-40B4-BE49-F238E27FC236}">
                <a16:creationId xmlns:a16="http://schemas.microsoft.com/office/drawing/2014/main" id="{92A45AF1-C120-7737-4DD1-7DCDFBB9444E}"/>
              </a:ext>
            </a:extLst>
          </p:cNvPr>
          <p:cNvSpPr txBox="1"/>
          <p:nvPr/>
        </p:nvSpPr>
        <p:spPr>
          <a:xfrm>
            <a:off x="5269821" y="5350213"/>
            <a:ext cx="3174345" cy="923330"/>
          </a:xfrm>
          <a:prstGeom prst="rect">
            <a:avLst/>
          </a:prstGeom>
          <a:noFill/>
        </p:spPr>
        <p:txBody>
          <a:bodyPr wrap="square">
            <a:spAutoFit/>
          </a:bodyPr>
          <a:lstStyle/>
          <a:p>
            <a:pPr algn="ctr"/>
            <a:r>
              <a:rPr lang="lv-LV" dirty="0"/>
              <a:t>Research</a:t>
            </a:r>
            <a:r>
              <a:rPr lang="en-US" dirty="0"/>
              <a:t>er</a:t>
            </a:r>
            <a:r>
              <a:rPr lang="lv-LV" dirty="0"/>
              <a:t> ichthyologist</a:t>
            </a:r>
            <a:endParaRPr lang="en-US" dirty="0"/>
          </a:p>
          <a:p>
            <a:pPr algn="ctr"/>
            <a:r>
              <a:rPr lang="en-US" dirty="0" err="1"/>
              <a:t>Ēvalds</a:t>
            </a:r>
            <a:r>
              <a:rPr lang="en-US" dirty="0"/>
              <a:t> </a:t>
            </a:r>
            <a:r>
              <a:rPr lang="en-US" dirty="0" err="1"/>
              <a:t>Urtāns</a:t>
            </a:r>
            <a:r>
              <a:rPr lang="en-US" dirty="0"/>
              <a:t> </a:t>
            </a:r>
          </a:p>
          <a:p>
            <a:endParaRPr lang="lv-LV" dirty="0"/>
          </a:p>
        </p:txBody>
      </p:sp>
      <p:pic>
        <p:nvPicPr>
          <p:cNvPr id="18" name="Picture 17" descr="A person in a white shirt&#10;&#10;Description automatically generated">
            <a:extLst>
              <a:ext uri="{FF2B5EF4-FFF2-40B4-BE49-F238E27FC236}">
                <a16:creationId xmlns:a16="http://schemas.microsoft.com/office/drawing/2014/main" id="{7728F1EF-236B-8144-AD6D-1E1F514531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85506" y="2031692"/>
            <a:ext cx="1989267" cy="3318521"/>
          </a:xfrm>
          <a:prstGeom prst="rect">
            <a:avLst/>
          </a:prstGeom>
        </p:spPr>
      </p:pic>
      <p:sp>
        <p:nvSpPr>
          <p:cNvPr id="19" name="TextBox 18">
            <a:extLst>
              <a:ext uri="{FF2B5EF4-FFF2-40B4-BE49-F238E27FC236}">
                <a16:creationId xmlns:a16="http://schemas.microsoft.com/office/drawing/2014/main" id="{E41500D2-70F5-1516-E50E-E32B5F57853B}"/>
              </a:ext>
            </a:extLst>
          </p:cNvPr>
          <p:cNvSpPr txBox="1"/>
          <p:nvPr/>
        </p:nvSpPr>
        <p:spPr>
          <a:xfrm>
            <a:off x="8392966" y="5434954"/>
            <a:ext cx="3174345" cy="923330"/>
          </a:xfrm>
          <a:prstGeom prst="rect">
            <a:avLst/>
          </a:prstGeom>
          <a:noFill/>
        </p:spPr>
        <p:txBody>
          <a:bodyPr wrap="square">
            <a:spAutoFit/>
          </a:bodyPr>
          <a:lstStyle/>
          <a:p>
            <a:pPr algn="ctr"/>
            <a:r>
              <a:rPr lang="en-US" dirty="0"/>
              <a:t>Student grade 11</a:t>
            </a:r>
          </a:p>
          <a:p>
            <a:pPr algn="ctr"/>
            <a:r>
              <a:rPr lang="en-US" dirty="0" err="1"/>
              <a:t>Madars</a:t>
            </a:r>
            <a:r>
              <a:rPr lang="en-US" dirty="0"/>
              <a:t> </a:t>
            </a:r>
            <a:r>
              <a:rPr lang="en-US" dirty="0" err="1"/>
              <a:t>Urtāns</a:t>
            </a:r>
            <a:r>
              <a:rPr lang="en-US" dirty="0"/>
              <a:t> </a:t>
            </a:r>
          </a:p>
          <a:p>
            <a:endParaRPr lang="lv-LV" dirty="0"/>
          </a:p>
        </p:txBody>
      </p:sp>
    </p:spTree>
    <p:extLst>
      <p:ext uri="{BB962C8B-B14F-4D97-AF65-F5344CB8AC3E}">
        <p14:creationId xmlns:p14="http://schemas.microsoft.com/office/powerpoint/2010/main" val="421914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75CFDB1B-DF7E-425A-774C-5CD026CAB34F}"/>
              </a:ext>
            </a:extLst>
          </p:cNvPr>
          <p:cNvSpPr txBox="1"/>
          <p:nvPr/>
        </p:nvSpPr>
        <p:spPr>
          <a:xfrm>
            <a:off x="3872753" y="770965"/>
            <a:ext cx="2212488" cy="707886"/>
          </a:xfrm>
          <a:prstGeom prst="rect">
            <a:avLst/>
          </a:prstGeom>
          <a:noFill/>
        </p:spPr>
        <p:txBody>
          <a:bodyPr wrap="square" rtlCol="0">
            <a:spAutoFit/>
          </a:bodyPr>
          <a:lstStyle/>
          <a:p>
            <a:r>
              <a:rPr lang="de-DE" sz="4000" b="1">
                <a:solidFill>
                  <a:schemeClr val="accent2">
                    <a:lumMod val="75000"/>
                  </a:schemeClr>
                </a:solidFill>
                <a:latin typeface="Arial Rounded"/>
              </a:rPr>
              <a:t>Liepaja</a:t>
            </a:r>
          </a:p>
        </p:txBody>
      </p:sp>
      <p:pic>
        <p:nvPicPr>
          <p:cNvPr id="4" name="Grafik 3">
            <a:extLst>
              <a:ext uri="{FF2B5EF4-FFF2-40B4-BE49-F238E27FC236}">
                <a16:creationId xmlns:a16="http://schemas.microsoft.com/office/drawing/2014/main" id="{4D48CE72-1B86-C0B9-4DBE-A3BC23BA957A}"/>
              </a:ext>
            </a:extLst>
          </p:cNvPr>
          <p:cNvPicPr>
            <a:picLocks noChangeAspect="1"/>
          </p:cNvPicPr>
          <p:nvPr/>
        </p:nvPicPr>
        <p:blipFill>
          <a:blip r:embed="rId2"/>
          <a:stretch>
            <a:fillRect/>
          </a:stretch>
        </p:blipFill>
        <p:spPr>
          <a:xfrm>
            <a:off x="1621393" y="581082"/>
            <a:ext cx="1895475" cy="1162050"/>
          </a:xfrm>
          <a:prstGeom prst="rect">
            <a:avLst/>
          </a:prstGeom>
        </p:spPr>
      </p:pic>
      <p:pic>
        <p:nvPicPr>
          <p:cNvPr id="7" name="Grafik 6">
            <a:extLst>
              <a:ext uri="{FF2B5EF4-FFF2-40B4-BE49-F238E27FC236}">
                <a16:creationId xmlns:a16="http://schemas.microsoft.com/office/drawing/2014/main" id="{349A38EA-DD6D-90DD-BB10-8B517D0FC364}"/>
              </a:ext>
            </a:extLst>
          </p:cNvPr>
          <p:cNvPicPr>
            <a:picLocks noChangeAspect="1"/>
          </p:cNvPicPr>
          <p:nvPr/>
        </p:nvPicPr>
        <p:blipFill>
          <a:blip r:embed="rId3"/>
          <a:stretch>
            <a:fillRect/>
          </a:stretch>
        </p:blipFill>
        <p:spPr>
          <a:xfrm>
            <a:off x="1621393" y="1880510"/>
            <a:ext cx="4819650" cy="2247900"/>
          </a:xfrm>
          <a:prstGeom prst="rect">
            <a:avLst/>
          </a:prstGeom>
        </p:spPr>
      </p:pic>
      <p:pic>
        <p:nvPicPr>
          <p:cNvPr id="11" name="Grafik 10">
            <a:extLst>
              <a:ext uri="{FF2B5EF4-FFF2-40B4-BE49-F238E27FC236}">
                <a16:creationId xmlns:a16="http://schemas.microsoft.com/office/drawing/2014/main" id="{60F99DC2-85AF-0009-11B4-C3BA98FAD7CD}"/>
              </a:ext>
            </a:extLst>
          </p:cNvPr>
          <p:cNvPicPr>
            <a:picLocks noChangeAspect="1"/>
          </p:cNvPicPr>
          <p:nvPr/>
        </p:nvPicPr>
        <p:blipFill>
          <a:blip r:embed="rId4"/>
          <a:stretch>
            <a:fillRect/>
          </a:stretch>
        </p:blipFill>
        <p:spPr>
          <a:xfrm>
            <a:off x="1592818" y="4123764"/>
            <a:ext cx="4848225" cy="1895475"/>
          </a:xfrm>
          <a:prstGeom prst="rect">
            <a:avLst/>
          </a:prstGeom>
        </p:spPr>
      </p:pic>
      <p:pic>
        <p:nvPicPr>
          <p:cNvPr id="16" name="Grafik 15">
            <a:extLst>
              <a:ext uri="{FF2B5EF4-FFF2-40B4-BE49-F238E27FC236}">
                <a16:creationId xmlns:a16="http://schemas.microsoft.com/office/drawing/2014/main" id="{732FAA8A-C6EB-4F1F-48B1-01999D29ED7E}"/>
              </a:ext>
            </a:extLst>
          </p:cNvPr>
          <p:cNvPicPr>
            <a:picLocks noChangeAspect="1"/>
          </p:cNvPicPr>
          <p:nvPr/>
        </p:nvPicPr>
        <p:blipFill>
          <a:blip r:embed="rId5"/>
          <a:stretch>
            <a:fillRect/>
          </a:stretch>
        </p:blipFill>
        <p:spPr>
          <a:xfrm>
            <a:off x="6440196" y="1343586"/>
            <a:ext cx="1990725" cy="2781300"/>
          </a:xfrm>
          <a:prstGeom prst="rect">
            <a:avLst/>
          </a:prstGeom>
        </p:spPr>
      </p:pic>
      <p:pic>
        <p:nvPicPr>
          <p:cNvPr id="18" name="Grafik 17">
            <a:extLst>
              <a:ext uri="{FF2B5EF4-FFF2-40B4-BE49-F238E27FC236}">
                <a16:creationId xmlns:a16="http://schemas.microsoft.com/office/drawing/2014/main" id="{926D53ED-CF39-D3FC-304E-04DC7D4BF86B}"/>
              </a:ext>
            </a:extLst>
          </p:cNvPr>
          <p:cNvPicPr>
            <a:picLocks noChangeAspect="1"/>
          </p:cNvPicPr>
          <p:nvPr/>
        </p:nvPicPr>
        <p:blipFill>
          <a:blip r:embed="rId6"/>
          <a:stretch>
            <a:fillRect/>
          </a:stretch>
        </p:blipFill>
        <p:spPr>
          <a:xfrm>
            <a:off x="6440196" y="4122095"/>
            <a:ext cx="4238625" cy="1895475"/>
          </a:xfrm>
          <a:prstGeom prst="rect">
            <a:avLst/>
          </a:prstGeom>
        </p:spPr>
      </p:pic>
      <p:pic>
        <p:nvPicPr>
          <p:cNvPr id="22" name="Grafik 21">
            <a:extLst>
              <a:ext uri="{FF2B5EF4-FFF2-40B4-BE49-F238E27FC236}">
                <a16:creationId xmlns:a16="http://schemas.microsoft.com/office/drawing/2014/main" id="{C7F6542C-0979-DF45-6847-0059690255EE}"/>
              </a:ext>
            </a:extLst>
          </p:cNvPr>
          <p:cNvPicPr>
            <a:picLocks noChangeAspect="1"/>
          </p:cNvPicPr>
          <p:nvPr/>
        </p:nvPicPr>
        <p:blipFill>
          <a:blip r:embed="rId7"/>
          <a:stretch>
            <a:fillRect/>
          </a:stretch>
        </p:blipFill>
        <p:spPr>
          <a:xfrm>
            <a:off x="8430921" y="2823171"/>
            <a:ext cx="2247900" cy="1295400"/>
          </a:xfrm>
          <a:prstGeom prst="rect">
            <a:avLst/>
          </a:prstGeom>
        </p:spPr>
      </p:pic>
    </p:spTree>
    <p:extLst>
      <p:ext uri="{BB962C8B-B14F-4D97-AF65-F5344CB8AC3E}">
        <p14:creationId xmlns:p14="http://schemas.microsoft.com/office/powerpoint/2010/main" val="234574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3B6E8-5CDE-5A72-F8C2-D0DFFA64FB7E}"/>
              </a:ext>
            </a:extLst>
          </p:cNvPr>
          <p:cNvSpPr>
            <a:spLocks noGrp="1"/>
          </p:cNvSpPr>
          <p:nvPr>
            <p:ph type="title"/>
          </p:nvPr>
        </p:nvSpPr>
        <p:spPr/>
        <p:txBody>
          <a:bodyPr>
            <a:normAutofit/>
          </a:bodyPr>
          <a:lstStyle/>
          <a:p>
            <a:r>
              <a:rPr lang="en-US" sz="3200" b="1">
                <a:solidFill>
                  <a:schemeClr val="accent2">
                    <a:lumMod val="75000"/>
                  </a:schemeClr>
                </a:solidFill>
                <a:latin typeface="Arial Rounded"/>
              </a:rPr>
              <a:t>Liepāja Oskars Kalpaks Secondary School</a:t>
            </a:r>
            <a:endParaRPr lang="de-DE" sz="3200" b="1">
              <a:solidFill>
                <a:schemeClr val="accent2">
                  <a:lumMod val="75000"/>
                </a:schemeClr>
              </a:solidFill>
              <a:latin typeface="Arial Rounded"/>
            </a:endParaRPr>
          </a:p>
        </p:txBody>
      </p:sp>
      <p:sp>
        <p:nvSpPr>
          <p:cNvPr id="3" name="Textplatzhalter 2">
            <a:extLst>
              <a:ext uri="{FF2B5EF4-FFF2-40B4-BE49-F238E27FC236}">
                <a16:creationId xmlns:a16="http://schemas.microsoft.com/office/drawing/2014/main" id="{0024CAC0-D055-682F-DE18-581CB439D037}"/>
              </a:ext>
            </a:extLst>
          </p:cNvPr>
          <p:cNvSpPr>
            <a:spLocks noGrp="1"/>
          </p:cNvSpPr>
          <p:nvPr>
            <p:ph type="body" idx="1"/>
          </p:nvPr>
        </p:nvSpPr>
        <p:spPr>
          <a:xfrm>
            <a:off x="5657355" y="2686252"/>
            <a:ext cx="5620871" cy="3424107"/>
          </a:xfrm>
        </p:spPr>
        <p:txBody>
          <a:bodyPr>
            <a:normAutofit fontScale="92500" lnSpcReduction="10000"/>
          </a:bodyPr>
          <a:lstStyle/>
          <a:p>
            <a:pPr marL="114300" indent="0">
              <a:buNone/>
            </a:pPr>
            <a:r>
              <a:rPr lang="en-US" sz="2000">
                <a:solidFill>
                  <a:schemeClr val="tx2"/>
                </a:solidFill>
              </a:rPr>
              <a:t>is located in the Northern suburb of Liepaja at 96 O. Kalpaka Street, between one of the largest residential areas in the city and the port area, which is undergoing intensive development and the construction of an access road and railway to the Port of Liepaja. The history School dates back to 1 September 1989. The area of the school premises is 10171, the surrounding area - 38565 square metres. </a:t>
            </a:r>
            <a:endParaRPr lang="en-GB" sz="2000">
              <a:solidFill>
                <a:schemeClr val="tx2"/>
              </a:solidFill>
            </a:endParaRPr>
          </a:p>
          <a:p>
            <a:endParaRPr lang="de-DE"/>
          </a:p>
        </p:txBody>
      </p:sp>
      <p:pic>
        <p:nvPicPr>
          <p:cNvPr id="5" name="Grafik 4">
            <a:extLst>
              <a:ext uri="{FF2B5EF4-FFF2-40B4-BE49-F238E27FC236}">
                <a16:creationId xmlns:a16="http://schemas.microsoft.com/office/drawing/2014/main" id="{58A23D07-86BB-7B16-1443-EB36133D18B4}"/>
              </a:ext>
            </a:extLst>
          </p:cNvPr>
          <p:cNvPicPr>
            <a:picLocks noChangeAspect="1"/>
          </p:cNvPicPr>
          <p:nvPr/>
        </p:nvPicPr>
        <p:blipFill>
          <a:blip r:embed="rId2"/>
          <a:stretch>
            <a:fillRect/>
          </a:stretch>
        </p:blipFill>
        <p:spPr>
          <a:xfrm>
            <a:off x="10805505" y="-74731"/>
            <a:ext cx="1386495" cy="1386495"/>
          </a:xfrm>
          <a:prstGeom prst="rect">
            <a:avLst/>
          </a:prstGeom>
        </p:spPr>
      </p:pic>
      <p:pic>
        <p:nvPicPr>
          <p:cNvPr id="7" name="Grafik 6">
            <a:extLst>
              <a:ext uri="{FF2B5EF4-FFF2-40B4-BE49-F238E27FC236}">
                <a16:creationId xmlns:a16="http://schemas.microsoft.com/office/drawing/2014/main" id="{340B84DA-3913-59F8-35AE-75BDF666C7E4}"/>
              </a:ext>
            </a:extLst>
          </p:cNvPr>
          <p:cNvPicPr>
            <a:picLocks noChangeAspect="1"/>
          </p:cNvPicPr>
          <p:nvPr/>
        </p:nvPicPr>
        <p:blipFill>
          <a:blip r:embed="rId3"/>
          <a:stretch>
            <a:fillRect/>
          </a:stretch>
        </p:blipFill>
        <p:spPr>
          <a:xfrm>
            <a:off x="161430" y="2907942"/>
            <a:ext cx="5495925" cy="3086100"/>
          </a:xfrm>
          <a:prstGeom prst="rect">
            <a:avLst/>
          </a:prstGeom>
        </p:spPr>
      </p:pic>
    </p:spTree>
    <p:extLst>
      <p:ext uri="{BB962C8B-B14F-4D97-AF65-F5344CB8AC3E}">
        <p14:creationId xmlns:p14="http://schemas.microsoft.com/office/powerpoint/2010/main" val="14311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83E0626-F226-7346-6F72-CF84862D7AC0}"/>
              </a:ext>
            </a:extLst>
          </p:cNvPr>
          <p:cNvSpPr txBox="1"/>
          <p:nvPr/>
        </p:nvSpPr>
        <p:spPr>
          <a:xfrm>
            <a:off x="1156447" y="886617"/>
            <a:ext cx="8301318" cy="584775"/>
          </a:xfrm>
          <a:prstGeom prst="rect">
            <a:avLst/>
          </a:prstGeom>
          <a:noFill/>
        </p:spPr>
        <p:txBody>
          <a:bodyPr wrap="square">
            <a:spAutoFit/>
          </a:bodyPr>
          <a:lstStyle/>
          <a:p>
            <a:r>
              <a:rPr lang="en-US" sz="3200" b="1" kern="1200">
                <a:solidFill>
                  <a:schemeClr val="accent2">
                    <a:lumMod val="75000"/>
                  </a:schemeClr>
                </a:solidFill>
                <a:latin typeface="Arial Rounded"/>
                <a:ea typeface="+mj-ea"/>
                <a:cs typeface="+mj-cs"/>
              </a:rPr>
              <a:t>Caring for the environment is our priority</a:t>
            </a:r>
            <a:endParaRPr lang="de-DE" sz="3200" b="1">
              <a:solidFill>
                <a:schemeClr val="accent2">
                  <a:lumMod val="75000"/>
                </a:schemeClr>
              </a:solidFill>
              <a:latin typeface="Arial Rounded"/>
            </a:endParaRPr>
          </a:p>
        </p:txBody>
      </p:sp>
      <p:pic>
        <p:nvPicPr>
          <p:cNvPr id="11" name="Grafik 10">
            <a:extLst>
              <a:ext uri="{FF2B5EF4-FFF2-40B4-BE49-F238E27FC236}">
                <a16:creationId xmlns:a16="http://schemas.microsoft.com/office/drawing/2014/main" id="{8B79FB76-2A5F-CDD2-844F-D561DF279241}"/>
              </a:ext>
            </a:extLst>
          </p:cNvPr>
          <p:cNvPicPr>
            <a:picLocks noChangeAspect="1"/>
          </p:cNvPicPr>
          <p:nvPr/>
        </p:nvPicPr>
        <p:blipFill>
          <a:blip r:embed="rId2"/>
          <a:stretch>
            <a:fillRect/>
          </a:stretch>
        </p:blipFill>
        <p:spPr>
          <a:xfrm>
            <a:off x="10805505" y="193369"/>
            <a:ext cx="1386495" cy="1386495"/>
          </a:xfrm>
          <a:prstGeom prst="rect">
            <a:avLst/>
          </a:prstGeom>
        </p:spPr>
      </p:pic>
      <p:pic>
        <p:nvPicPr>
          <p:cNvPr id="3" name="Grafik 2">
            <a:extLst>
              <a:ext uri="{FF2B5EF4-FFF2-40B4-BE49-F238E27FC236}">
                <a16:creationId xmlns:a16="http://schemas.microsoft.com/office/drawing/2014/main" id="{78C39244-2736-11F4-578F-91E1C75B6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968" y="1900724"/>
            <a:ext cx="2413662" cy="3183357"/>
          </a:xfrm>
          <a:prstGeom prst="rect">
            <a:avLst/>
          </a:prstGeom>
        </p:spPr>
      </p:pic>
      <p:pic>
        <p:nvPicPr>
          <p:cNvPr id="12" name="Grafik 11">
            <a:extLst>
              <a:ext uri="{FF2B5EF4-FFF2-40B4-BE49-F238E27FC236}">
                <a16:creationId xmlns:a16="http://schemas.microsoft.com/office/drawing/2014/main" id="{02FA4DFF-E179-E92E-8A29-82AD3FF67E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3753" y="1900724"/>
            <a:ext cx="2410375" cy="3183356"/>
          </a:xfrm>
          <a:prstGeom prst="rect">
            <a:avLst/>
          </a:prstGeom>
        </p:spPr>
      </p:pic>
      <p:pic>
        <p:nvPicPr>
          <p:cNvPr id="14" name="Grafik 13">
            <a:extLst>
              <a:ext uri="{FF2B5EF4-FFF2-40B4-BE49-F238E27FC236}">
                <a16:creationId xmlns:a16="http://schemas.microsoft.com/office/drawing/2014/main" id="{5D1EA74B-C98B-6AC6-70E1-9C1F5FFC61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5982" y="1900724"/>
            <a:ext cx="2414530" cy="3183356"/>
          </a:xfrm>
          <a:prstGeom prst="rect">
            <a:avLst/>
          </a:prstGeom>
        </p:spPr>
      </p:pic>
      <p:pic>
        <p:nvPicPr>
          <p:cNvPr id="16" name="Grafik 15">
            <a:extLst>
              <a:ext uri="{FF2B5EF4-FFF2-40B4-BE49-F238E27FC236}">
                <a16:creationId xmlns:a16="http://schemas.microsoft.com/office/drawing/2014/main" id="{B86A559D-5C64-271B-8AB8-4D0A108406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2366" y="1900725"/>
            <a:ext cx="3134660" cy="1528276"/>
          </a:xfrm>
          <a:prstGeom prst="rect">
            <a:avLst/>
          </a:prstGeom>
        </p:spPr>
      </p:pic>
      <p:pic>
        <p:nvPicPr>
          <p:cNvPr id="18" name="Grafik 17">
            <a:extLst>
              <a:ext uri="{FF2B5EF4-FFF2-40B4-BE49-F238E27FC236}">
                <a16:creationId xmlns:a16="http://schemas.microsoft.com/office/drawing/2014/main" id="{69C3A1C9-CD10-2FAD-F30A-C5900486DB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2365" y="3486614"/>
            <a:ext cx="3134659" cy="1597465"/>
          </a:xfrm>
          <a:prstGeom prst="rect">
            <a:avLst/>
          </a:prstGeom>
        </p:spPr>
      </p:pic>
    </p:spTree>
    <p:extLst>
      <p:ext uri="{BB962C8B-B14F-4D97-AF65-F5344CB8AC3E}">
        <p14:creationId xmlns:p14="http://schemas.microsoft.com/office/powerpoint/2010/main" val="1692762299"/>
      </p:ext>
    </p:extLst>
  </p:cSld>
  <p:clrMapOvr>
    <a:masterClrMapping/>
  </p:clrMapOvr>
</p:sld>
</file>

<file path=ppt/theme/theme1.xml><?xml version="1.0" encoding="utf-8"?>
<a:theme xmlns:a="http://schemas.openxmlformats.org/drawingml/2006/main" name="Tropfen">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116</Words>
  <Application>Microsoft Office PowerPoint</Application>
  <PresentationFormat>Breitbild</PresentationFormat>
  <Paragraphs>14</Paragraphs>
  <Slides>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Aptos</vt:lpstr>
      <vt:lpstr>Arial</vt:lpstr>
      <vt:lpstr>Arial Rounded</vt:lpstr>
      <vt:lpstr>Tw Cen MT</vt:lpstr>
      <vt:lpstr>Tropfen</vt:lpstr>
      <vt:lpstr>Liepaja Oskars Kalpaks  Secondary school</vt:lpstr>
      <vt:lpstr>PowerPoint-Präsentation</vt:lpstr>
      <vt:lpstr>Liepāja Oskars Kalpaks Secondary School</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Riga Technical University Liepaja  Akademy</dc:title>
  <dc:creator>Ulrike Kurth</dc:creator>
  <cp:lastModifiedBy>Ulrike Kurth</cp:lastModifiedBy>
  <cp:revision>7</cp:revision>
  <dcterms:created xsi:type="dcterms:W3CDTF">2024-10-08T08:15:58Z</dcterms:created>
  <dcterms:modified xsi:type="dcterms:W3CDTF">2026-06-02T12:27:16Z</dcterms:modified>
</cp:coreProperties>
</file>