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770-5038-43D2-B3C2-41E84B6AE987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D129-4067-466E-90E1-AEC057E3A4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659FB-961F-6E3C-5B64-185B095F4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93" y="541217"/>
            <a:ext cx="9464595" cy="1239864"/>
          </a:xfrm>
        </p:spPr>
        <p:txBody>
          <a:bodyPr>
            <a:normAutofit fontScale="90000"/>
          </a:bodyPr>
          <a:lstStyle/>
          <a:p>
            <a:br>
              <a:rPr lang="sk-SK" sz="4800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FC04E3-7563-2A1F-B80B-D3F13787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305" y="-735106"/>
            <a:ext cx="2516187" cy="2516187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68730777-815D-3405-72E8-D3024DC8DDCE}"/>
              </a:ext>
            </a:extLst>
          </p:cNvPr>
          <p:cNvSpPr txBox="1"/>
          <p:nvPr/>
        </p:nvSpPr>
        <p:spPr>
          <a:xfrm>
            <a:off x="6471954" y="4722805"/>
            <a:ext cx="437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cap="none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74B98-F566-3EB6-F6E1-6B48F21A9B24}"/>
              </a:ext>
            </a:extLst>
          </p:cNvPr>
          <p:cNvSpPr txBox="1"/>
          <p:nvPr/>
        </p:nvSpPr>
        <p:spPr>
          <a:xfrm>
            <a:off x="1997242" y="1411749"/>
            <a:ext cx="8345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aunas SImonas Daukantas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Progymnasium</a:t>
            </a:r>
            <a:endParaRPr lang="de-DE" sz="28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7AD8BD7-481C-04B7-16B0-03D5B2D020C7}"/>
              </a:ext>
            </a:extLst>
          </p:cNvPr>
          <p:cNvSpPr txBox="1"/>
          <p:nvPr/>
        </p:nvSpPr>
        <p:spPr>
          <a:xfrm>
            <a:off x="1337425" y="1913115"/>
            <a:ext cx="88573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masis MT Pro" panose="02040504050005020304" pitchFamily="18" charset="-70"/>
              </a:rPr>
              <a:t>There are 790 pupils at the </a:t>
            </a:r>
            <a:r>
              <a:rPr lang="en-US" sz="2400" dirty="0" err="1">
                <a:latin typeface="Amasis MT Pro" panose="02040504050005020304" pitchFamily="18" charset="-70"/>
              </a:rPr>
              <a:t>Progymnasium</a:t>
            </a:r>
            <a:r>
              <a:rPr lang="en-US" sz="2400" dirty="0">
                <a:latin typeface="Amasis MT Pro" panose="02040504050005020304" pitchFamily="18" charset="-70"/>
              </a:rPr>
              <a:t>.</a:t>
            </a:r>
          </a:p>
          <a:p>
            <a:pPr algn="r"/>
            <a:r>
              <a:rPr lang="en-US" sz="2400" dirty="0">
                <a:latin typeface="Amasis MT Pro" panose="02040504050005020304" pitchFamily="18" charset="-70"/>
              </a:rPr>
              <a:t>548 pupils learn German as a 1st foreign language.</a:t>
            </a:r>
          </a:p>
          <a:p>
            <a:pPr algn="r"/>
            <a:r>
              <a:rPr lang="en-US" sz="2400" dirty="0">
                <a:latin typeface="Amasis MT Pro" panose="02040504050005020304" pitchFamily="18" charset="-70"/>
              </a:rPr>
              <a:t>Year 1-4 -   56 pupils.</a:t>
            </a:r>
          </a:p>
          <a:p>
            <a:pPr algn="r"/>
            <a:r>
              <a:rPr lang="en-US" sz="2400" dirty="0">
                <a:latin typeface="Amasis MT Pro" panose="02040504050005020304" pitchFamily="18" charset="-70"/>
              </a:rPr>
              <a:t>Year 5-8 - 492 pupils.</a:t>
            </a:r>
          </a:p>
          <a:p>
            <a:pPr algn="r"/>
            <a:r>
              <a:rPr lang="en-US" sz="2400" dirty="0">
                <a:latin typeface="Amasis MT Pro" panose="02040504050005020304" pitchFamily="18" charset="-70"/>
              </a:rPr>
              <a:t>German as a 2nd foreign language: </a:t>
            </a:r>
          </a:p>
          <a:p>
            <a:pPr algn="r"/>
            <a:r>
              <a:rPr lang="en-US" sz="2400" dirty="0">
                <a:latin typeface="Amasis MT Pro" panose="02040504050005020304" pitchFamily="18" charset="-70"/>
              </a:rPr>
              <a:t>5-8 grade - 208 pupils.</a:t>
            </a:r>
          </a:p>
          <a:p>
            <a:pPr algn="r"/>
            <a:r>
              <a:rPr lang="de-DE" sz="2400" dirty="0">
                <a:latin typeface="Amasis MT Pro" panose="02040504050005020304" pitchFamily="18" charset="-70"/>
              </a:rPr>
              <a:t> </a:t>
            </a:r>
            <a:endParaRPr lang="lt-LT" sz="2400" dirty="0">
              <a:latin typeface="Amasis MT Pro" panose="02040504050005020304" pitchFamily="18" charset="-70"/>
            </a:endParaRPr>
          </a:p>
        </p:txBody>
      </p:sp>
      <p:pic>
        <p:nvPicPr>
          <p:cNvPr id="12" name="Paveikslėlis 11" descr="Paveikslėlis, kuriame yra langas, nuosavybė, Nekilnojamasis turtas, lauko&#10;&#10;Automatiškai sugeneruotas aprašymas">
            <a:extLst>
              <a:ext uri="{FF2B5EF4-FFF2-40B4-BE49-F238E27FC236}">
                <a16:creationId xmlns:a16="http://schemas.microsoft.com/office/drawing/2014/main" id="{C0632C97-0C08-84FB-B683-51CEC05B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9" y="3845859"/>
            <a:ext cx="4876801" cy="279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31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o vietos rezervavimo ženklas 18">
            <a:extLst>
              <a:ext uri="{FF2B5EF4-FFF2-40B4-BE49-F238E27FC236}">
                <a16:creationId xmlns:a16="http://schemas.microsoft.com/office/drawing/2014/main" id="{20B95A84-1614-1523-6296-DD62C228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53" y="5202534"/>
            <a:ext cx="3942563" cy="893199"/>
          </a:xfrm>
        </p:spPr>
        <p:txBody>
          <a:bodyPr/>
          <a:lstStyle/>
          <a:p>
            <a:pPr algn="ctr"/>
            <a:r>
              <a:rPr lang="lt-LT" sz="2000" b="1" i="1" dirty="0">
                <a:latin typeface="Amasis MT Pro" panose="02040504050005020304" pitchFamily="18" charset="-70"/>
              </a:rPr>
              <a:t>JEKATERINA JUKNEVIČIENĖ,</a:t>
            </a:r>
          </a:p>
          <a:p>
            <a:pPr algn="ctr"/>
            <a:r>
              <a:rPr lang="lt-LT" sz="2000" dirty="0">
                <a:latin typeface="Amasis MT Pro" panose="02040504050005020304" pitchFamily="18" charset="-70"/>
              </a:rPr>
              <a:t>PROGYMNASIUM DIREKTORIN</a:t>
            </a:r>
          </a:p>
        </p:txBody>
      </p:sp>
      <p:sp>
        <p:nvSpPr>
          <p:cNvPr id="20" name="Teksto vietos rezervavimo ženklas 19">
            <a:extLst>
              <a:ext uri="{FF2B5EF4-FFF2-40B4-BE49-F238E27FC236}">
                <a16:creationId xmlns:a16="http://schemas.microsoft.com/office/drawing/2014/main" id="{4A072BCA-5AF1-B990-9F71-7B0E9060C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0251" y="5202534"/>
            <a:ext cx="5205046" cy="1133257"/>
          </a:xfrm>
        </p:spPr>
        <p:txBody>
          <a:bodyPr/>
          <a:lstStyle/>
          <a:p>
            <a:pPr algn="ctr"/>
            <a:r>
              <a:rPr lang="lt-LT" sz="2000" b="1" i="1" dirty="0">
                <a:latin typeface="Amasis MT Pro" panose="02040504050005020304" pitchFamily="18" charset="-70"/>
              </a:rPr>
              <a:t>GINTARĖ BUDRIENĖ</a:t>
            </a:r>
            <a:r>
              <a:rPr lang="lt-LT" sz="2000" dirty="0">
                <a:latin typeface="Amasis MT Pro" panose="02040504050005020304" pitchFamily="18" charset="-70"/>
              </a:rPr>
              <a:t>,</a:t>
            </a:r>
          </a:p>
          <a:p>
            <a:pPr algn="ctr"/>
            <a:r>
              <a:rPr lang="lt-LT" sz="2000" dirty="0">
                <a:latin typeface="Amasis MT Pro" panose="02040504050005020304" pitchFamily="18" charset="-70"/>
              </a:rPr>
              <a:t>INTERNATIONAL KOORDINATORIN F</a:t>
            </a:r>
            <a:r>
              <a:rPr lang="de-DE" sz="2000" dirty="0">
                <a:latin typeface="Amasis MT Pro" panose="02040504050005020304" pitchFamily="18" charset="-70"/>
              </a:rPr>
              <a:t>Ü</a:t>
            </a:r>
            <a:r>
              <a:rPr lang="lt-LT" sz="2000" dirty="0">
                <a:latin typeface="Amasis MT Pro" panose="02040504050005020304" pitchFamily="18" charset="-70"/>
              </a:rPr>
              <a:t>R DEUTSCHPROJEKTE</a:t>
            </a:r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324740AC-225F-CB7C-1A2C-9767240C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52" t="24751" r="23934" b="4906"/>
          <a:stretch/>
        </p:blipFill>
        <p:spPr>
          <a:xfrm>
            <a:off x="10609885" y="0"/>
            <a:ext cx="1492469" cy="1769953"/>
          </a:xfrm>
          <a:prstGeom prst="rect">
            <a:avLst/>
          </a:prstGeom>
        </p:spPr>
      </p:pic>
      <p:pic>
        <p:nvPicPr>
          <p:cNvPr id="27" name="Turinio vietos rezervavimo ženklas 26" descr="Paveikslėlis, kuriame yra Žmogaus veidas, apranga, asmuo, kaklas&#10;&#10;Automatiškai sugeneruotas aprašymas">
            <a:extLst>
              <a:ext uri="{FF2B5EF4-FFF2-40B4-BE49-F238E27FC236}">
                <a16:creationId xmlns:a16="http://schemas.microsoft.com/office/drawing/2014/main" id="{DCCB17B6-7F80-5380-717F-5C4338E5DF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52860" y="1769953"/>
            <a:ext cx="2482356" cy="343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aveikslėlis 30" descr="Paveikslėlis, kuriame yra Šriftas, Grafika, logotipas, tekstas&#10;&#10;Automatiškai sugeneruotas aprašymas">
            <a:extLst>
              <a:ext uri="{FF2B5EF4-FFF2-40B4-BE49-F238E27FC236}">
                <a16:creationId xmlns:a16="http://schemas.microsoft.com/office/drawing/2014/main" id="{5F9A2415-184E-4E98-2F94-EB032A21E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47" y="167263"/>
            <a:ext cx="2902227" cy="20462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23CADB-A031-E6F7-2B18-DCED4AA52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705" y="1769953"/>
            <a:ext cx="2144074" cy="34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8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19264FE-259F-DE64-7F29-8D45AA99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46" y="-663388"/>
            <a:ext cx="2516187" cy="2516187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20CFFFB2-304A-3334-98B2-88E70D680E2E}"/>
              </a:ext>
            </a:extLst>
          </p:cNvPr>
          <p:cNvSpPr txBox="1">
            <a:spLocks/>
          </p:cNvSpPr>
          <p:nvPr/>
        </p:nvSpPr>
        <p:spPr>
          <a:xfrm>
            <a:off x="265116" y="292268"/>
            <a:ext cx="8083091" cy="63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761BC3-B01A-018F-3BC8-F40EED94D9E6}"/>
              </a:ext>
            </a:extLst>
          </p:cNvPr>
          <p:cNvSpPr txBox="1"/>
          <p:nvPr/>
        </p:nvSpPr>
        <p:spPr>
          <a:xfrm>
            <a:off x="2098238" y="1092528"/>
            <a:ext cx="4607362" cy="470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lt-LT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What makes </a:t>
            </a:r>
            <a:r>
              <a:rPr lang="de-DE" sz="24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our</a:t>
            </a:r>
            <a:r>
              <a:rPr lang="de-DE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 </a:t>
            </a:r>
            <a:r>
              <a:rPr lang="de-DE" sz="2400" b="1" cap="none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school</a:t>
            </a:r>
            <a:r>
              <a:rPr lang="lt-LT" sz="2400" b="1" cap="none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 </a:t>
            </a:r>
            <a:r>
              <a:rPr lang="lt-LT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special?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ADD72B-7EEB-ED70-1FF7-74AC7891BF8C}"/>
              </a:ext>
            </a:extLst>
          </p:cNvPr>
          <p:cNvSpPr txBox="1"/>
          <p:nvPr/>
        </p:nvSpPr>
        <p:spPr>
          <a:xfrm>
            <a:off x="749379" y="2121318"/>
            <a:ext cx="9763626" cy="311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2015: implementing a distinctive all-day school model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2017: starting the CLLIG project (German integrated in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specialised</a:t>
            </a:r>
            <a:r>
              <a:rPr lang="en-US" sz="1800" cap="none" dirty="0">
                <a:latin typeface="Amasis MT Pro Light" panose="02040304050005020304" pitchFamily="18" charset="-70"/>
              </a:rPr>
              <a:t> lessons)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2017: being a member of the Lithuanian STEAM school network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2017: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Conclusing</a:t>
            </a:r>
            <a:r>
              <a:rPr lang="en-US" sz="1800" cap="none" dirty="0">
                <a:latin typeface="Amasis MT Pro Light" panose="02040304050005020304" pitchFamily="18" charset="-70"/>
              </a:rPr>
              <a:t> a contract with Goethe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Institut</a:t>
            </a:r>
            <a:r>
              <a:rPr lang="en-US" sz="1800" cap="none" dirty="0">
                <a:latin typeface="Amasis MT Pro Light" panose="02040304050005020304" pitchFamily="18" charset="-70"/>
              </a:rPr>
              <a:t>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2018: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recognised</a:t>
            </a:r>
            <a:r>
              <a:rPr lang="en-US" sz="1800" cap="none" dirty="0">
                <a:latin typeface="Amasis MT Pro Light" panose="02040304050005020304" pitchFamily="18" charset="-70"/>
              </a:rPr>
              <a:t> by a decision of the Lithuanian Minister of Education and Science as a school that has strong characteristics of a good school. 30 schools in Lithuania are in the ‘Quality Basket’  </a:t>
            </a:r>
          </a:p>
        </p:txBody>
      </p:sp>
    </p:spTree>
    <p:extLst>
      <p:ext uri="{BB962C8B-B14F-4D97-AF65-F5344CB8AC3E}">
        <p14:creationId xmlns:p14="http://schemas.microsoft.com/office/powerpoint/2010/main" val="116517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CD63640-6CB1-F486-ADAB-0F441B39378F}"/>
              </a:ext>
            </a:extLst>
          </p:cNvPr>
          <p:cNvSpPr txBox="1"/>
          <p:nvPr/>
        </p:nvSpPr>
        <p:spPr>
          <a:xfrm>
            <a:off x="770965" y="2185929"/>
            <a:ext cx="7375507" cy="342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2020: accredited and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recognised</a:t>
            </a:r>
            <a:r>
              <a:rPr lang="en-US" sz="1800" cap="none" dirty="0">
                <a:latin typeface="Amasis MT Pro Light" panose="02040304050005020304" pitchFamily="18" charset="-70"/>
              </a:rPr>
              <a:t> as an advanced member of </a:t>
            </a:r>
            <a:r>
              <a:rPr lang="en-US" sz="1800" cap="none">
                <a:latin typeface="Amasis MT Pro Light" panose="02040304050005020304" pitchFamily="18" charset="-70"/>
              </a:rPr>
              <a:t>the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>
                <a:latin typeface="Amasis MT Pro Light" panose="02040304050005020304" pitchFamily="18" charset="-70"/>
              </a:rPr>
              <a:t>European </a:t>
            </a:r>
            <a:r>
              <a:rPr lang="en-US" sz="1800" cap="none" dirty="0">
                <a:latin typeface="Amasis MT Pro Light" panose="02040304050005020304" pitchFamily="18" charset="-70"/>
              </a:rPr>
              <a:t>STEAM School Network.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Every year we carry out at least two science </a:t>
            </a:r>
            <a:r>
              <a:rPr lang="en-US" sz="1800" cap="none">
                <a:latin typeface="Amasis MT Pro Light" panose="02040304050005020304" pitchFamily="18" charset="-70"/>
              </a:rPr>
              <a:t>projects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>
                <a:latin typeface="Amasis MT Pro Light" panose="02040304050005020304" pitchFamily="18" charset="-70"/>
              </a:rPr>
              <a:t>in </a:t>
            </a:r>
            <a:r>
              <a:rPr lang="en-US" sz="1800" cap="none" dirty="0">
                <a:latin typeface="Amasis MT Pro Light" panose="02040304050005020304" pitchFamily="18" charset="-70"/>
              </a:rPr>
              <a:t>the field of ERASMUS+.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The contract to implement science projects was </a:t>
            </a:r>
            <a:r>
              <a:rPr lang="en-US" sz="1800" cap="none">
                <a:latin typeface="Amasis MT Pro Light" panose="02040304050005020304" pitchFamily="18" charset="-70"/>
              </a:rPr>
              <a:t>extended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>
                <a:latin typeface="Amasis MT Pro Light" panose="02040304050005020304" pitchFamily="18" charset="-70"/>
              </a:rPr>
              <a:t>in </a:t>
            </a:r>
            <a:r>
              <a:rPr lang="en-US" sz="1800" cap="none" dirty="0">
                <a:latin typeface="Amasis MT Pro Light" panose="02040304050005020304" pitchFamily="18" charset="-70"/>
              </a:rPr>
              <a:t>2020 and 2023 following an evaluation of our performance.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cap="none" dirty="0">
              <a:latin typeface="Amasis MT Pro Light" panose="02040304050005020304" pitchFamily="18" charset="-7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latin typeface="Amasis MT Pro Light" panose="02040304050005020304" pitchFamily="18" charset="-70"/>
              </a:rPr>
              <a:t>We implement the project ‘Schools: Partners for the Future’ (PASCH</a:t>
            </a:r>
            <a:r>
              <a:rPr lang="en-US" sz="1800" cap="none">
                <a:latin typeface="Amasis MT Pro Light" panose="02040304050005020304" pitchFamily="18" charset="-70"/>
              </a:rPr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>
                <a:latin typeface="Amasis MT Pro Light" panose="02040304050005020304" pitchFamily="18" charset="-70"/>
              </a:rPr>
              <a:t>There </a:t>
            </a:r>
            <a:r>
              <a:rPr lang="en-US" sz="1800" cap="none" dirty="0">
                <a:latin typeface="Amasis MT Pro Light" panose="02040304050005020304" pitchFamily="18" charset="-70"/>
              </a:rPr>
              <a:t>are only two schools in Lithuania participating in this </a:t>
            </a:r>
            <a:r>
              <a:rPr lang="en-US" sz="1800" cap="none" dirty="0" err="1">
                <a:latin typeface="Amasis MT Pro Light" panose="02040304050005020304" pitchFamily="18" charset="-70"/>
              </a:rPr>
              <a:t>programme</a:t>
            </a:r>
            <a:r>
              <a:rPr lang="en-US" sz="1800" cap="none" dirty="0">
                <a:latin typeface="Amasis MT Pro Light" panose="02040304050005020304" pitchFamily="18" charset="-70"/>
              </a:rPr>
              <a:t>.</a:t>
            </a:r>
            <a:endParaRPr lang="de-DE" sz="1200" dirty="0">
              <a:latin typeface="Amasis MT Pro Light" panose="02040304050005020304" pitchFamily="18" charset="-7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2FC8FD-9B29-061C-84AB-F1718F32D5DB}"/>
              </a:ext>
            </a:extLst>
          </p:cNvPr>
          <p:cNvSpPr txBox="1"/>
          <p:nvPr/>
        </p:nvSpPr>
        <p:spPr>
          <a:xfrm>
            <a:off x="2274084" y="1013794"/>
            <a:ext cx="4607362" cy="470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lt-LT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What makes </a:t>
            </a:r>
            <a:r>
              <a:rPr lang="de-DE" sz="24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our</a:t>
            </a:r>
            <a:r>
              <a:rPr lang="de-DE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 </a:t>
            </a:r>
            <a:r>
              <a:rPr lang="de-DE" sz="24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school</a:t>
            </a:r>
            <a:r>
              <a:rPr lang="lt-LT" sz="24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masis MT Pro Light" panose="02040304050005020304" pitchFamily="18" charset="-70"/>
              </a:rPr>
              <a:t> special?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179A8D-6BFD-E573-CE6C-859B0E38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92" y="1649505"/>
            <a:ext cx="3827443" cy="42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848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231</Words>
  <Application>Microsoft Office PowerPoint</Application>
  <PresentationFormat>Breitbild</PresentationFormat>
  <Paragraphs>35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Amasis MT Pro</vt:lpstr>
      <vt:lpstr>Amasis MT Pro Light</vt:lpstr>
      <vt:lpstr>Aptos</vt:lpstr>
      <vt:lpstr>Arial</vt:lpstr>
      <vt:lpstr>Arial Rounded MT Bold</vt:lpstr>
      <vt:lpstr>Tw Cen MT</vt:lpstr>
      <vt:lpstr>Tropfen</vt:lpstr>
      <vt:lpstr>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Riga Technical University Liepaja  Akademy</dc:title>
  <dc:creator>Ulrike Kurth</dc:creator>
  <cp:lastModifiedBy>Ulrike Kurth</cp:lastModifiedBy>
  <cp:revision>12</cp:revision>
  <dcterms:created xsi:type="dcterms:W3CDTF">2024-10-08T08:15:58Z</dcterms:created>
  <dcterms:modified xsi:type="dcterms:W3CDTF">2026-06-02T13:32:16Z</dcterms:modified>
</cp:coreProperties>
</file>