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7" d="100"/>
          <a:sy n="107" d="100"/>
        </p:scale>
        <p:origin x="69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e-DE"/>
              <a:t>Mastertitelformat bearbeiten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e-DE"/>
              <a:t>Mastertitelformat bearbeiten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e-DE"/>
              <a:t>Mastertitelformat bearbeiten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e-DE"/>
              <a:t>Mastertitelformat bearbeiten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e-DE"/>
              <a:t>Mastertitelformat bearbeiten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7/17/2026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9118F-5DE7-CA48-F03B-5026ED8ECC09}"/>
              </a:ext>
            </a:extLst>
          </p:cNvPr>
          <p:cNvSpPr>
            <a:spLocks noGrp="1"/>
          </p:cNvSpPr>
          <p:nvPr>
            <p:ph type="ctrTitle"/>
          </p:nvPr>
        </p:nvSpPr>
        <p:spPr>
          <a:xfrm>
            <a:off x="2625072" y="2774576"/>
            <a:ext cx="8915399" cy="2262781"/>
          </a:xfrm>
        </p:spPr>
        <p:txBody>
          <a:bodyPr/>
          <a:lstStyle/>
          <a:p>
            <a:r>
              <a:rPr lang="de-DE" b="1">
                <a:solidFill>
                  <a:schemeClr val="accent4">
                    <a:lumMod val="75000"/>
                  </a:schemeClr>
                </a:solidFill>
                <a:latin typeface="Arial Rounded MT Bold" panose="020F0704030504030204" pitchFamily="34" charset="0"/>
              </a:rPr>
              <a:t>Paderspaziergang</a:t>
            </a:r>
          </a:p>
        </p:txBody>
      </p:sp>
      <p:pic>
        <p:nvPicPr>
          <p:cNvPr id="3" name="Grafik 2">
            <a:extLst>
              <a:ext uri="{FF2B5EF4-FFF2-40B4-BE49-F238E27FC236}">
                <a16:creationId xmlns:a16="http://schemas.microsoft.com/office/drawing/2014/main" id="{F0FB9D7B-8DAE-230B-08CF-91A4E56148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8752" y="-392807"/>
            <a:ext cx="2110075" cy="2110075"/>
          </a:xfrm>
          <a:prstGeom prst="rect">
            <a:avLst/>
          </a:prstGeom>
        </p:spPr>
      </p:pic>
      <p:pic>
        <p:nvPicPr>
          <p:cNvPr id="4" name="Grafik 3">
            <a:extLst>
              <a:ext uri="{FF2B5EF4-FFF2-40B4-BE49-F238E27FC236}">
                <a16:creationId xmlns:a16="http://schemas.microsoft.com/office/drawing/2014/main" id="{67D81A68-CB06-203E-89A2-B30DE56C26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7551" y="5840207"/>
            <a:ext cx="1871158" cy="891552"/>
          </a:xfrm>
          <a:prstGeom prst="rect">
            <a:avLst/>
          </a:prstGeom>
        </p:spPr>
      </p:pic>
      <p:pic>
        <p:nvPicPr>
          <p:cNvPr id="5" name="Grafik 4">
            <a:extLst>
              <a:ext uri="{FF2B5EF4-FFF2-40B4-BE49-F238E27FC236}">
                <a16:creationId xmlns:a16="http://schemas.microsoft.com/office/drawing/2014/main" id="{8832E9E7-5110-44CD-1605-7B6131530C7F}"/>
              </a:ext>
            </a:extLst>
          </p:cNvPr>
          <p:cNvPicPr>
            <a:picLocks noChangeAspect="1"/>
          </p:cNvPicPr>
          <p:nvPr/>
        </p:nvPicPr>
        <p:blipFill>
          <a:blip r:embed="rId4"/>
          <a:stretch>
            <a:fillRect/>
          </a:stretch>
        </p:blipFill>
        <p:spPr>
          <a:xfrm>
            <a:off x="364994" y="437360"/>
            <a:ext cx="2147505" cy="449739"/>
          </a:xfrm>
          <a:prstGeom prst="rect">
            <a:avLst/>
          </a:prstGeom>
        </p:spPr>
      </p:pic>
    </p:spTree>
    <p:extLst>
      <p:ext uri="{BB962C8B-B14F-4D97-AF65-F5344CB8AC3E}">
        <p14:creationId xmlns:p14="http://schemas.microsoft.com/office/powerpoint/2010/main" val="2957428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011B9F-89D7-0BEF-7D19-71DE2EC2C198}"/>
              </a:ext>
            </a:extLst>
          </p:cNvPr>
          <p:cNvSpPr>
            <a:spLocks noGrp="1"/>
          </p:cNvSpPr>
          <p:nvPr>
            <p:ph type="title"/>
          </p:nvPr>
        </p:nvSpPr>
        <p:spPr>
          <a:xfrm>
            <a:off x="2976981" y="1149558"/>
            <a:ext cx="8393926" cy="1541929"/>
          </a:xfrm>
        </p:spPr>
        <p:txBody>
          <a:bodyPr>
            <a:normAutofit/>
          </a:bodyPr>
          <a:lstStyle/>
          <a:p>
            <a:r>
              <a:rPr lang="de-DE" sz="4400">
                <a:solidFill>
                  <a:schemeClr val="accent4">
                    <a:lumMod val="75000"/>
                  </a:schemeClr>
                </a:solidFill>
                <a:latin typeface="Arial Rounded MT Bold" panose="020F0704030504030204" pitchFamily="34" charset="0"/>
              </a:rPr>
              <a:t>Das Europäische Kulturerbesiegel für die Pader</a:t>
            </a:r>
          </a:p>
        </p:txBody>
      </p:sp>
      <p:sp>
        <p:nvSpPr>
          <p:cNvPr id="3" name="Textplatzhalter 2">
            <a:extLst>
              <a:ext uri="{FF2B5EF4-FFF2-40B4-BE49-F238E27FC236}">
                <a16:creationId xmlns:a16="http://schemas.microsoft.com/office/drawing/2014/main" id="{76CB5F57-6557-8DA3-DB45-7096441575DF}"/>
              </a:ext>
            </a:extLst>
          </p:cNvPr>
          <p:cNvSpPr>
            <a:spLocks noGrp="1"/>
          </p:cNvSpPr>
          <p:nvPr>
            <p:ph type="body" sz="quarter" idx="13"/>
          </p:nvPr>
        </p:nvSpPr>
        <p:spPr>
          <a:xfrm>
            <a:off x="2589212" y="4564702"/>
            <a:ext cx="8915400" cy="838200"/>
          </a:xfrm>
        </p:spPr>
        <p:txBody>
          <a:bodyPr/>
          <a:lstStyle/>
          <a:p>
            <a:r>
              <a:rPr lang="de-DE"/>
              <a:t>Alle Details zum EKS:</a:t>
            </a:r>
          </a:p>
        </p:txBody>
      </p:sp>
      <p:sp>
        <p:nvSpPr>
          <p:cNvPr id="4" name="Textplatzhalter 3">
            <a:extLst>
              <a:ext uri="{FF2B5EF4-FFF2-40B4-BE49-F238E27FC236}">
                <a16:creationId xmlns:a16="http://schemas.microsoft.com/office/drawing/2014/main" id="{FCFD2B49-C37F-E1C0-FFE9-62795D6EF6FA}"/>
              </a:ext>
            </a:extLst>
          </p:cNvPr>
          <p:cNvSpPr>
            <a:spLocks noGrp="1"/>
          </p:cNvSpPr>
          <p:nvPr>
            <p:ph type="body" sz="half" idx="2"/>
          </p:nvPr>
        </p:nvSpPr>
        <p:spPr>
          <a:xfrm>
            <a:off x="2589212" y="5431537"/>
            <a:ext cx="8915400" cy="729622"/>
          </a:xfrm>
        </p:spPr>
        <p:txBody>
          <a:bodyPr/>
          <a:lstStyle/>
          <a:p>
            <a:r>
              <a:rPr lang="de-DE"/>
              <a:t>https://www.pader-europe.eu/</a:t>
            </a:r>
          </a:p>
        </p:txBody>
      </p:sp>
      <p:pic>
        <p:nvPicPr>
          <p:cNvPr id="8" name="Grafik 7">
            <a:extLst>
              <a:ext uri="{FF2B5EF4-FFF2-40B4-BE49-F238E27FC236}">
                <a16:creationId xmlns:a16="http://schemas.microsoft.com/office/drawing/2014/main" id="{48EE47BC-0EA8-0415-31CE-C662F4E9EFB0}"/>
              </a:ext>
            </a:extLst>
          </p:cNvPr>
          <p:cNvPicPr>
            <a:picLocks noChangeAspect="1"/>
          </p:cNvPicPr>
          <p:nvPr/>
        </p:nvPicPr>
        <p:blipFill>
          <a:blip r:embed="rId2"/>
          <a:stretch>
            <a:fillRect/>
          </a:stretch>
        </p:blipFill>
        <p:spPr>
          <a:xfrm>
            <a:off x="7319279" y="2684506"/>
            <a:ext cx="3791479" cy="2305372"/>
          </a:xfrm>
          <a:prstGeom prst="rect">
            <a:avLst/>
          </a:prstGeom>
        </p:spPr>
      </p:pic>
      <p:pic>
        <p:nvPicPr>
          <p:cNvPr id="10" name="Grafik 9">
            <a:extLst>
              <a:ext uri="{FF2B5EF4-FFF2-40B4-BE49-F238E27FC236}">
                <a16:creationId xmlns:a16="http://schemas.microsoft.com/office/drawing/2014/main" id="{59CE741F-DC24-B91F-F4ED-783CFF2A6875}"/>
              </a:ext>
            </a:extLst>
          </p:cNvPr>
          <p:cNvPicPr>
            <a:picLocks noChangeAspect="1"/>
          </p:cNvPicPr>
          <p:nvPr/>
        </p:nvPicPr>
        <p:blipFill>
          <a:blip r:embed="rId3"/>
          <a:stretch>
            <a:fillRect/>
          </a:stretch>
        </p:blipFill>
        <p:spPr>
          <a:xfrm>
            <a:off x="7319279" y="5018457"/>
            <a:ext cx="3791479" cy="1124107"/>
          </a:xfrm>
          <a:prstGeom prst="rect">
            <a:avLst/>
          </a:prstGeom>
        </p:spPr>
      </p:pic>
      <p:sp>
        <p:nvSpPr>
          <p:cNvPr id="11" name="Textfeld 10">
            <a:extLst>
              <a:ext uri="{FF2B5EF4-FFF2-40B4-BE49-F238E27FC236}">
                <a16:creationId xmlns:a16="http://schemas.microsoft.com/office/drawing/2014/main" id="{B1E1BFBF-AD71-E679-75D6-058998DBD232}"/>
              </a:ext>
            </a:extLst>
          </p:cNvPr>
          <p:cNvSpPr txBox="1"/>
          <p:nvPr/>
        </p:nvSpPr>
        <p:spPr>
          <a:xfrm>
            <a:off x="7319279" y="6142564"/>
            <a:ext cx="3791479" cy="646331"/>
          </a:xfrm>
          <a:prstGeom prst="rect">
            <a:avLst/>
          </a:prstGeom>
          <a:solidFill>
            <a:schemeClr val="bg1"/>
          </a:solidFill>
        </p:spPr>
        <p:txBody>
          <a:bodyPr wrap="square" rtlCol="0">
            <a:spAutoFit/>
          </a:bodyPr>
          <a:lstStyle/>
          <a:p>
            <a:r>
              <a:rPr lang="de-DE" sz="1200"/>
              <a:t>https://www.pader-europe.eu/erleben/detail/europaeisches-kulturerbe-siegel-fuer-die-pader-offiziell-verliehen</a:t>
            </a:r>
          </a:p>
        </p:txBody>
      </p:sp>
    </p:spTree>
    <p:extLst>
      <p:ext uri="{BB962C8B-B14F-4D97-AF65-F5344CB8AC3E}">
        <p14:creationId xmlns:p14="http://schemas.microsoft.com/office/powerpoint/2010/main" val="3032310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10E0DD-9945-B753-717A-BAE5A9247F4C}"/>
              </a:ext>
            </a:extLst>
          </p:cNvPr>
          <p:cNvSpPr>
            <a:spLocks noGrp="1"/>
          </p:cNvSpPr>
          <p:nvPr>
            <p:ph type="title"/>
          </p:nvPr>
        </p:nvSpPr>
        <p:spPr/>
        <p:txBody>
          <a:bodyPr>
            <a:normAutofit fontScale="90000"/>
          </a:bodyPr>
          <a:lstStyle/>
          <a:p>
            <a:r>
              <a:rPr lang="de-DE" sz="4000">
                <a:solidFill>
                  <a:schemeClr val="accent1">
                    <a:lumMod val="75000"/>
                  </a:schemeClr>
                </a:solidFill>
                <a:latin typeface="Arial Rounded MT Bold" panose="020F0704030504030204" pitchFamily="34" charset="0"/>
              </a:rPr>
              <a:t>Die PADER</a:t>
            </a:r>
            <a:br>
              <a:rPr lang="de-DE" sz="4000">
                <a:solidFill>
                  <a:schemeClr val="accent1">
                    <a:lumMod val="75000"/>
                  </a:schemeClr>
                </a:solidFill>
                <a:latin typeface="Arial Rounded MT Bold" panose="020F0704030504030204" pitchFamily="34" charset="0"/>
              </a:rPr>
            </a:br>
            <a:r>
              <a:rPr lang="de-DE" sz="4000">
                <a:solidFill>
                  <a:schemeClr val="accent1">
                    <a:lumMod val="75000"/>
                  </a:schemeClr>
                </a:solidFill>
                <a:latin typeface="Arial Rounded MT Bold" panose="020F0704030504030204" pitchFamily="34" charset="0"/>
              </a:rPr>
              <a:t>Kurzer Fluss – große Wirkung</a:t>
            </a:r>
          </a:p>
        </p:txBody>
      </p:sp>
      <p:sp>
        <p:nvSpPr>
          <p:cNvPr id="3" name="Textfeld 2">
            <a:extLst>
              <a:ext uri="{FF2B5EF4-FFF2-40B4-BE49-F238E27FC236}">
                <a16:creationId xmlns:a16="http://schemas.microsoft.com/office/drawing/2014/main" id="{1D241533-B193-8FAC-01B5-0081B7A85692}"/>
              </a:ext>
            </a:extLst>
          </p:cNvPr>
          <p:cNvSpPr txBox="1"/>
          <p:nvPr/>
        </p:nvSpPr>
        <p:spPr>
          <a:xfrm>
            <a:off x="2592924" y="2027007"/>
            <a:ext cx="8211671" cy="4524315"/>
          </a:xfrm>
          <a:prstGeom prst="rect">
            <a:avLst/>
          </a:prstGeom>
          <a:noFill/>
        </p:spPr>
        <p:txBody>
          <a:bodyPr wrap="square" rtlCol="0">
            <a:spAutoFit/>
          </a:bodyPr>
          <a:lstStyle/>
          <a:p>
            <a:r>
              <a:rPr lang="de-DE">
                <a:solidFill>
                  <a:schemeClr val="accent4">
                    <a:lumMod val="75000"/>
                  </a:schemeClr>
                </a:solidFill>
                <a:latin typeface="Arial Rounded MT Bold" panose="020F0704030504030204" pitchFamily="34" charset="0"/>
              </a:rPr>
              <a:t>„</a:t>
            </a:r>
            <a:r>
              <a:rPr lang="de-DE">
                <a:solidFill>
                  <a:schemeClr val="accent1">
                    <a:lumMod val="75000"/>
                  </a:schemeClr>
                </a:solidFill>
                <a:latin typeface="Arial Rounded MT Bold" panose="020F0704030504030204" pitchFamily="34" charset="0"/>
              </a:rPr>
              <a:t>Wasser – Quelle der Inspiration“ – war der Titel des Erasmus+ - Projektes, das nun nach zweijähriger Laufzeit zu Ende geht. </a:t>
            </a:r>
          </a:p>
          <a:p>
            <a:endParaRPr lang="de-DE">
              <a:solidFill>
                <a:schemeClr val="accent1">
                  <a:lumMod val="75000"/>
                </a:schemeClr>
              </a:solidFill>
              <a:latin typeface="Arial Rounded MT Bold" panose="020F0704030504030204" pitchFamily="34" charset="0"/>
            </a:endParaRPr>
          </a:p>
          <a:p>
            <a:r>
              <a:rPr lang="de-DE">
                <a:solidFill>
                  <a:schemeClr val="accent1">
                    <a:lumMod val="75000"/>
                  </a:schemeClr>
                </a:solidFill>
                <a:latin typeface="Arial Rounded MT Bold" panose="020F0704030504030204" pitchFamily="34" charset="0"/>
              </a:rPr>
              <a:t>Zu diesem Projekt haben uns die Bewerbungsaktivitäten für das </a:t>
            </a:r>
          </a:p>
          <a:p>
            <a:r>
              <a:rPr lang="de-DE">
                <a:solidFill>
                  <a:schemeClr val="accent1">
                    <a:lumMod val="75000"/>
                  </a:schemeClr>
                </a:solidFill>
                <a:latin typeface="Arial Rounded MT Bold" panose="020F0704030504030204" pitchFamily="34" charset="0"/>
              </a:rPr>
              <a:t>Europäische Kulturerbesiegel inspiriert. </a:t>
            </a:r>
          </a:p>
          <a:p>
            <a:endParaRPr lang="de-DE">
              <a:solidFill>
                <a:schemeClr val="accent1">
                  <a:lumMod val="75000"/>
                </a:schemeClr>
              </a:solidFill>
              <a:latin typeface="Arial Rounded MT Bold" panose="020F0704030504030204" pitchFamily="34" charset="0"/>
            </a:endParaRPr>
          </a:p>
          <a:p>
            <a:r>
              <a:rPr lang="de-DE">
                <a:solidFill>
                  <a:schemeClr val="accent1">
                    <a:lumMod val="75000"/>
                  </a:schemeClr>
                </a:solidFill>
                <a:latin typeface="Arial Rounded MT Bold" panose="020F0704030504030204" pitchFamily="34" charset="0"/>
              </a:rPr>
              <a:t>Mit Partnern aus sieben weiteren Städten am Wasser oder mit Wasser haben wir die Faszination, die Möglichkeiten, die Grenzen und die Gefahren des Wassers erkundet. </a:t>
            </a:r>
          </a:p>
          <a:p>
            <a:endParaRPr lang="de-DE">
              <a:solidFill>
                <a:schemeClr val="accent1">
                  <a:lumMod val="75000"/>
                </a:schemeClr>
              </a:solidFill>
              <a:latin typeface="Arial Rounded MT Bold" panose="020F0704030504030204" pitchFamily="34" charset="0"/>
            </a:endParaRPr>
          </a:p>
          <a:p>
            <a:r>
              <a:rPr lang="de-DE">
                <a:solidFill>
                  <a:schemeClr val="accent1">
                    <a:lumMod val="75000"/>
                  </a:schemeClr>
                </a:solidFill>
                <a:latin typeface="Arial Rounded MT Bold" panose="020F0704030504030204" pitchFamily="34" charset="0"/>
              </a:rPr>
              <a:t>Alle haben in diesen zwei Jahren viel gelernt und auch viel Freude an der gemeinsamen Arbeit gehabt. </a:t>
            </a:r>
          </a:p>
          <a:p>
            <a:endParaRPr lang="de-DE">
              <a:solidFill>
                <a:schemeClr val="accent1">
                  <a:lumMod val="75000"/>
                </a:schemeClr>
              </a:solidFill>
              <a:latin typeface="Arial Rounded MT Bold" panose="020F0704030504030204" pitchFamily="34" charset="0"/>
            </a:endParaRPr>
          </a:p>
          <a:p>
            <a:r>
              <a:rPr lang="de-DE">
                <a:solidFill>
                  <a:schemeClr val="accent1">
                    <a:lumMod val="75000"/>
                  </a:schemeClr>
                </a:solidFill>
                <a:latin typeface="Arial Rounded MT Bold" panose="020F0704030504030204" pitchFamily="34" charset="0"/>
              </a:rPr>
              <a:t>Wir möchten gern Interesse für die Vielfalt des Wassers wecken und hoffen, dass wir den einen oder die andere mit den verschiedenen Einblicken und Materialien begeistern können. </a:t>
            </a:r>
          </a:p>
        </p:txBody>
      </p:sp>
    </p:spTree>
    <p:extLst>
      <p:ext uri="{BB962C8B-B14F-4D97-AF65-F5344CB8AC3E}">
        <p14:creationId xmlns:p14="http://schemas.microsoft.com/office/powerpoint/2010/main" val="4171175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CB88D-ECF6-258A-DAC0-5232A038DF17}"/>
              </a:ext>
            </a:extLst>
          </p:cNvPr>
          <p:cNvSpPr>
            <a:spLocks noGrp="1"/>
          </p:cNvSpPr>
          <p:nvPr>
            <p:ph type="title"/>
          </p:nvPr>
        </p:nvSpPr>
        <p:spPr>
          <a:xfrm>
            <a:off x="2589212" y="244475"/>
            <a:ext cx="3716523" cy="976312"/>
          </a:xfrm>
        </p:spPr>
        <p:txBody>
          <a:bodyPr>
            <a:normAutofit/>
          </a:bodyPr>
          <a:lstStyle/>
          <a:p>
            <a:r>
              <a:rPr lang="de-DE" sz="2400" b="1">
                <a:solidFill>
                  <a:schemeClr val="accent4">
                    <a:lumMod val="75000"/>
                  </a:schemeClr>
                </a:solidFill>
                <a:latin typeface="Arial Rounded MT Bold" panose="020F0704030504030204" pitchFamily="34" charset="0"/>
              </a:rPr>
              <a:t>Geführter Spaziergang</a:t>
            </a:r>
          </a:p>
        </p:txBody>
      </p:sp>
      <p:pic>
        <p:nvPicPr>
          <p:cNvPr id="6" name="Inhaltsplatzhalter 5">
            <a:extLst>
              <a:ext uri="{FF2B5EF4-FFF2-40B4-BE49-F238E27FC236}">
                <a16:creationId xmlns:a16="http://schemas.microsoft.com/office/drawing/2014/main" id="{5D513C96-D357-D196-FCCF-80060840D6C7}"/>
              </a:ext>
            </a:extLst>
          </p:cNvPr>
          <p:cNvPicPr>
            <a:picLocks noGrp="1" noChangeAspect="1"/>
          </p:cNvPicPr>
          <p:nvPr>
            <p:ph idx="1"/>
          </p:nvPr>
        </p:nvPicPr>
        <p:blipFill>
          <a:blip r:embed="rId2"/>
          <a:stretch>
            <a:fillRect/>
          </a:stretch>
        </p:blipFill>
        <p:spPr>
          <a:xfrm>
            <a:off x="6323013" y="813239"/>
            <a:ext cx="5181600" cy="4965262"/>
          </a:xfrm>
          <a:prstGeom prst="rect">
            <a:avLst/>
          </a:prstGeom>
        </p:spPr>
      </p:pic>
      <p:sp>
        <p:nvSpPr>
          <p:cNvPr id="4" name="Textplatzhalter 3">
            <a:extLst>
              <a:ext uri="{FF2B5EF4-FFF2-40B4-BE49-F238E27FC236}">
                <a16:creationId xmlns:a16="http://schemas.microsoft.com/office/drawing/2014/main" id="{3E85F506-6F96-F305-CE66-27AC0BB25190}"/>
              </a:ext>
            </a:extLst>
          </p:cNvPr>
          <p:cNvSpPr>
            <a:spLocks noGrp="1"/>
          </p:cNvSpPr>
          <p:nvPr>
            <p:ph type="body" sz="half" idx="2"/>
          </p:nvPr>
        </p:nvSpPr>
        <p:spPr>
          <a:xfrm>
            <a:off x="2694873" y="2009124"/>
            <a:ext cx="3505199" cy="3235229"/>
          </a:xfrm>
        </p:spPr>
        <p:txBody>
          <a:bodyPr>
            <a:normAutofit lnSpcReduction="10000"/>
          </a:bodyPr>
          <a:lstStyle/>
          <a:p>
            <a:r>
              <a:rPr lang="de-DE" sz="1600">
                <a:solidFill>
                  <a:schemeClr val="accent4">
                    <a:lumMod val="75000"/>
                  </a:schemeClr>
                </a:solidFill>
                <a:latin typeface="Arial Rounded MT Bold" panose="020F0704030504030204" pitchFamily="34" charset="0"/>
              </a:rPr>
              <a:t>Dieter Honervogt, stellv. Bürgermeister der Stadt Paderborn hat mit unserer internationalen Partnergruppe einen </a:t>
            </a:r>
          </a:p>
          <a:p>
            <a:r>
              <a:rPr lang="de-DE" sz="2800">
                <a:solidFill>
                  <a:schemeClr val="accent4">
                    <a:lumMod val="75000"/>
                  </a:schemeClr>
                </a:solidFill>
                <a:latin typeface="Arial Rounded MT Bold" panose="020F0704030504030204" pitchFamily="34" charset="0"/>
              </a:rPr>
              <a:t>Paderspaziergang</a:t>
            </a:r>
            <a:r>
              <a:rPr lang="de-DE" sz="1600">
                <a:solidFill>
                  <a:schemeClr val="accent4">
                    <a:lumMod val="75000"/>
                  </a:schemeClr>
                </a:solidFill>
                <a:latin typeface="Arial Rounded MT Bold" panose="020F0704030504030204" pitchFamily="34" charset="0"/>
              </a:rPr>
              <a:t> </a:t>
            </a:r>
          </a:p>
          <a:p>
            <a:r>
              <a:rPr lang="de-DE" sz="1600">
                <a:solidFill>
                  <a:schemeClr val="accent4">
                    <a:lumMod val="75000"/>
                  </a:schemeClr>
                </a:solidFill>
                <a:latin typeface="Arial Rounded MT Bold" panose="020F0704030504030204" pitchFamily="34" charset="0"/>
              </a:rPr>
              <a:t>unternommen und dabei auf die verschiedenen Besonderheiten an der Pader hingewiesen. </a:t>
            </a:r>
          </a:p>
          <a:p>
            <a:r>
              <a:rPr lang="de-DE" sz="1600">
                <a:solidFill>
                  <a:schemeClr val="accent4">
                    <a:lumMod val="75000"/>
                  </a:schemeClr>
                </a:solidFill>
                <a:latin typeface="Arial Rounded MT Bold" panose="020F0704030504030204" pitchFamily="34" charset="0"/>
              </a:rPr>
              <a:t>Die Karte zeigt den Verlauf des Weges immer entlang der Pader.</a:t>
            </a:r>
          </a:p>
          <a:p>
            <a:endParaRPr lang="de-DE"/>
          </a:p>
        </p:txBody>
      </p:sp>
    </p:spTree>
    <p:extLst>
      <p:ext uri="{BB962C8B-B14F-4D97-AF65-F5344CB8AC3E}">
        <p14:creationId xmlns:p14="http://schemas.microsoft.com/office/powerpoint/2010/main" val="887446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5670E49-1347-1CB5-AA4B-44D0C06F4644}"/>
              </a:ext>
            </a:extLst>
          </p:cNvPr>
          <p:cNvSpPr>
            <a:spLocks noGrp="1"/>
          </p:cNvSpPr>
          <p:nvPr>
            <p:ph type="body" sz="half" idx="2"/>
          </p:nvPr>
        </p:nvSpPr>
        <p:spPr>
          <a:xfrm>
            <a:off x="2320272" y="510988"/>
            <a:ext cx="8915400" cy="729622"/>
          </a:xfrm>
        </p:spPr>
        <p:txBody>
          <a:bodyPr>
            <a:normAutofit/>
          </a:bodyPr>
          <a:lstStyle/>
          <a:p>
            <a:r>
              <a:rPr lang="de-DE" sz="2400">
                <a:solidFill>
                  <a:schemeClr val="accent1">
                    <a:lumMod val="60000"/>
                    <a:lumOff val="40000"/>
                  </a:schemeClr>
                </a:solidFill>
                <a:latin typeface="Arial Rounded MT Bold" panose="020F0704030504030204" pitchFamily="34" charset="0"/>
              </a:rPr>
              <a:t>Der Gang beginnt im Paderquellgebiet: </a:t>
            </a:r>
          </a:p>
        </p:txBody>
      </p:sp>
      <p:pic>
        <p:nvPicPr>
          <p:cNvPr id="5" name="Grafik 4">
            <a:extLst>
              <a:ext uri="{FF2B5EF4-FFF2-40B4-BE49-F238E27FC236}">
                <a16:creationId xmlns:a16="http://schemas.microsoft.com/office/drawing/2014/main" id="{AF90BB36-B63B-6217-DD7F-C5D50AC0EB23}"/>
              </a:ext>
            </a:extLst>
          </p:cNvPr>
          <p:cNvPicPr>
            <a:picLocks noChangeAspect="1"/>
          </p:cNvPicPr>
          <p:nvPr/>
        </p:nvPicPr>
        <p:blipFill>
          <a:blip r:embed="rId2"/>
          <a:stretch>
            <a:fillRect/>
          </a:stretch>
        </p:blipFill>
        <p:spPr>
          <a:xfrm>
            <a:off x="2465294" y="1240610"/>
            <a:ext cx="9045388" cy="3672080"/>
          </a:xfrm>
          <a:prstGeom prst="rect">
            <a:avLst/>
          </a:prstGeom>
        </p:spPr>
      </p:pic>
      <p:sp>
        <p:nvSpPr>
          <p:cNvPr id="6" name="Textfeld 5">
            <a:extLst>
              <a:ext uri="{FF2B5EF4-FFF2-40B4-BE49-F238E27FC236}">
                <a16:creationId xmlns:a16="http://schemas.microsoft.com/office/drawing/2014/main" id="{396AAE7A-00B8-C203-E66E-711F32AB5A00}"/>
              </a:ext>
            </a:extLst>
          </p:cNvPr>
          <p:cNvSpPr txBox="1"/>
          <p:nvPr/>
        </p:nvSpPr>
        <p:spPr>
          <a:xfrm>
            <a:off x="2554941" y="5342965"/>
            <a:ext cx="8955741" cy="1200329"/>
          </a:xfrm>
          <a:prstGeom prst="rect">
            <a:avLst/>
          </a:prstGeom>
          <a:noFill/>
        </p:spPr>
        <p:txBody>
          <a:bodyPr wrap="square" rtlCol="0">
            <a:spAutoFit/>
          </a:bodyPr>
          <a:lstStyle/>
          <a:p>
            <a:r>
              <a:rPr lang="de-DE">
                <a:solidFill>
                  <a:schemeClr val="accent4">
                    <a:lumMod val="75000"/>
                  </a:schemeClr>
                </a:solidFill>
                <a:latin typeface="Arial Rounded MT Bold" panose="020F0704030504030204" pitchFamily="34" charset="0"/>
              </a:rPr>
              <a:t>Wir beginnen im Paderquellgebiet, das umgeben von Häusern eine große Grünfläche mitten in der Innenstadt ist. Das war ein wichtiger Aspekt bei der Bewerbung um das „Europäische Kulturerbesiegel“ unter dem Titel: </a:t>
            </a:r>
          </a:p>
          <a:p>
            <a:r>
              <a:rPr lang="de-DE">
                <a:solidFill>
                  <a:schemeClr val="accent4">
                    <a:lumMod val="75000"/>
                  </a:schemeClr>
                </a:solidFill>
                <a:latin typeface="Arial Rounded MT Bold" panose="020F0704030504030204" pitchFamily="34" charset="0"/>
              </a:rPr>
              <a:t>„Urbane Wasserlandschaft“. </a:t>
            </a:r>
          </a:p>
        </p:txBody>
      </p:sp>
    </p:spTree>
    <p:extLst>
      <p:ext uri="{BB962C8B-B14F-4D97-AF65-F5344CB8AC3E}">
        <p14:creationId xmlns:p14="http://schemas.microsoft.com/office/powerpoint/2010/main" val="1627648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32B8599-DDC9-0F4A-C7A2-687B4ACE7935}"/>
              </a:ext>
            </a:extLst>
          </p:cNvPr>
          <p:cNvSpPr>
            <a:spLocks noGrp="1"/>
          </p:cNvSpPr>
          <p:nvPr>
            <p:ph type="body" sz="quarter" idx="13"/>
          </p:nvPr>
        </p:nvSpPr>
        <p:spPr>
          <a:xfrm>
            <a:off x="2454742" y="4531659"/>
            <a:ext cx="8915400" cy="838200"/>
          </a:xfrm>
        </p:spPr>
        <p:txBody>
          <a:bodyPr/>
          <a:lstStyle/>
          <a:p>
            <a:r>
              <a:rPr lang="de-DE">
                <a:latin typeface="Arial Rounded MT Bold" panose="020F0704030504030204" pitchFamily="34" charset="0"/>
              </a:rPr>
              <a:t>„Urbanen Wasserlandschaften“</a:t>
            </a:r>
          </a:p>
        </p:txBody>
      </p:sp>
      <p:sp>
        <p:nvSpPr>
          <p:cNvPr id="4" name="Textplatzhalter 3">
            <a:extLst>
              <a:ext uri="{FF2B5EF4-FFF2-40B4-BE49-F238E27FC236}">
                <a16:creationId xmlns:a16="http://schemas.microsoft.com/office/drawing/2014/main" id="{FCACF9E3-6161-2144-61C6-7CBC6E29E8D1}"/>
              </a:ext>
            </a:extLst>
          </p:cNvPr>
          <p:cNvSpPr>
            <a:spLocks noGrp="1"/>
          </p:cNvSpPr>
          <p:nvPr>
            <p:ph type="body" sz="half" idx="2"/>
          </p:nvPr>
        </p:nvSpPr>
        <p:spPr>
          <a:xfrm>
            <a:off x="2580249" y="5495365"/>
            <a:ext cx="7352645" cy="1425388"/>
          </a:xfrm>
        </p:spPr>
        <p:txBody>
          <a:bodyPr>
            <a:normAutofit/>
          </a:bodyPr>
          <a:lstStyle/>
          <a:p>
            <a:r>
              <a:rPr lang="de-DE" sz="1600">
                <a:solidFill>
                  <a:schemeClr val="accent4">
                    <a:lumMod val="75000"/>
                  </a:schemeClr>
                </a:solidFill>
                <a:latin typeface="Arial Rounded MT Bold" panose="020F0704030504030204" pitchFamily="34" charset="0"/>
              </a:rPr>
              <a:t>werden seit Jahren intensiv gepflegt. Zu dieser Pflege gehört auch, </a:t>
            </a:r>
          </a:p>
          <a:p>
            <a:r>
              <a:rPr lang="de-DE" sz="1600">
                <a:solidFill>
                  <a:schemeClr val="accent4">
                    <a:lumMod val="75000"/>
                  </a:schemeClr>
                </a:solidFill>
                <a:latin typeface="Arial Rounded MT Bold" panose="020F0704030504030204" pitchFamily="34" charset="0"/>
              </a:rPr>
              <a:t>dass Teile der Uferbefestigung renaturiert wurden und </a:t>
            </a:r>
          </a:p>
          <a:p>
            <a:r>
              <a:rPr lang="de-DE" sz="1600">
                <a:solidFill>
                  <a:schemeClr val="accent4">
                    <a:lumMod val="75000"/>
                  </a:schemeClr>
                </a:solidFill>
                <a:latin typeface="Arial Rounded MT Bold" panose="020F0704030504030204" pitchFamily="34" charset="0"/>
              </a:rPr>
              <a:t>dass in einige Bereiche bewusst nicht eingegrifften wird. </a:t>
            </a:r>
          </a:p>
        </p:txBody>
      </p:sp>
      <p:pic>
        <p:nvPicPr>
          <p:cNvPr id="6" name="Grafik 5">
            <a:extLst>
              <a:ext uri="{FF2B5EF4-FFF2-40B4-BE49-F238E27FC236}">
                <a16:creationId xmlns:a16="http://schemas.microsoft.com/office/drawing/2014/main" id="{F35953E6-8577-E2EE-8D1B-4A4311133EEF}"/>
              </a:ext>
            </a:extLst>
          </p:cNvPr>
          <p:cNvPicPr>
            <a:picLocks noChangeAspect="1"/>
          </p:cNvPicPr>
          <p:nvPr/>
        </p:nvPicPr>
        <p:blipFill>
          <a:blip r:embed="rId2"/>
          <a:stretch>
            <a:fillRect/>
          </a:stretch>
        </p:blipFill>
        <p:spPr>
          <a:xfrm>
            <a:off x="2580249" y="1685980"/>
            <a:ext cx="4650851" cy="2227115"/>
          </a:xfrm>
          <a:prstGeom prst="rect">
            <a:avLst/>
          </a:prstGeom>
        </p:spPr>
      </p:pic>
      <p:pic>
        <p:nvPicPr>
          <p:cNvPr id="8" name="Grafik 7">
            <a:extLst>
              <a:ext uri="{FF2B5EF4-FFF2-40B4-BE49-F238E27FC236}">
                <a16:creationId xmlns:a16="http://schemas.microsoft.com/office/drawing/2014/main" id="{32D365AA-E8BC-1EA0-1D9F-4A6426CD3351}"/>
              </a:ext>
            </a:extLst>
          </p:cNvPr>
          <p:cNvPicPr>
            <a:picLocks noChangeAspect="1"/>
          </p:cNvPicPr>
          <p:nvPr/>
        </p:nvPicPr>
        <p:blipFill>
          <a:blip r:embed="rId3"/>
          <a:stretch>
            <a:fillRect/>
          </a:stretch>
        </p:blipFill>
        <p:spPr>
          <a:xfrm>
            <a:off x="8356473" y="376519"/>
            <a:ext cx="3355050" cy="4338916"/>
          </a:xfrm>
          <a:prstGeom prst="rect">
            <a:avLst/>
          </a:prstGeom>
        </p:spPr>
      </p:pic>
    </p:spTree>
    <p:extLst>
      <p:ext uri="{BB962C8B-B14F-4D97-AF65-F5344CB8AC3E}">
        <p14:creationId xmlns:p14="http://schemas.microsoft.com/office/powerpoint/2010/main" val="269761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60F95A4-3A4F-784D-4A35-ED25F06E1F96}"/>
              </a:ext>
            </a:extLst>
          </p:cNvPr>
          <p:cNvSpPr>
            <a:spLocks noGrp="1"/>
          </p:cNvSpPr>
          <p:nvPr>
            <p:ph type="body" sz="quarter" idx="13"/>
          </p:nvPr>
        </p:nvSpPr>
        <p:spPr>
          <a:xfrm>
            <a:off x="2777471" y="4617327"/>
            <a:ext cx="8915400" cy="838200"/>
          </a:xfrm>
        </p:spPr>
        <p:txBody>
          <a:bodyPr/>
          <a:lstStyle/>
          <a:p>
            <a:r>
              <a:rPr lang="de-DE">
                <a:latin typeface="Arial Rounded MT Bold" panose="020F0704030504030204" pitchFamily="34" charset="0"/>
              </a:rPr>
              <a:t>Die Wasserkunst</a:t>
            </a:r>
          </a:p>
        </p:txBody>
      </p:sp>
      <p:sp>
        <p:nvSpPr>
          <p:cNvPr id="4" name="Textplatzhalter 3">
            <a:extLst>
              <a:ext uri="{FF2B5EF4-FFF2-40B4-BE49-F238E27FC236}">
                <a16:creationId xmlns:a16="http://schemas.microsoft.com/office/drawing/2014/main" id="{8556513A-C0BF-7BC6-DCCD-1A571EB785E5}"/>
              </a:ext>
            </a:extLst>
          </p:cNvPr>
          <p:cNvSpPr>
            <a:spLocks noGrp="1"/>
          </p:cNvSpPr>
          <p:nvPr>
            <p:ph type="body" sz="half" idx="2"/>
          </p:nvPr>
        </p:nvSpPr>
        <p:spPr>
          <a:xfrm>
            <a:off x="2777471" y="5639805"/>
            <a:ext cx="8915400" cy="729622"/>
          </a:xfrm>
        </p:spPr>
        <p:txBody>
          <a:bodyPr/>
          <a:lstStyle/>
          <a:p>
            <a:r>
              <a:rPr lang="de-DE">
                <a:solidFill>
                  <a:schemeClr val="accent4">
                    <a:lumMod val="75000"/>
                  </a:schemeClr>
                </a:solidFill>
                <a:latin typeface="Arial Rounded MT Bold" panose="020F0704030504030204" pitchFamily="34" charset="0"/>
              </a:rPr>
              <a:t>Diese technische Errungenschaft gehört natürlich zum Paderweg dazu! </a:t>
            </a:r>
          </a:p>
        </p:txBody>
      </p:sp>
      <p:pic>
        <p:nvPicPr>
          <p:cNvPr id="6" name="Grafik 5">
            <a:extLst>
              <a:ext uri="{FF2B5EF4-FFF2-40B4-BE49-F238E27FC236}">
                <a16:creationId xmlns:a16="http://schemas.microsoft.com/office/drawing/2014/main" id="{F1AC759C-0D81-CB49-6536-6515E43DFF7C}"/>
              </a:ext>
            </a:extLst>
          </p:cNvPr>
          <p:cNvPicPr>
            <a:picLocks noChangeAspect="1"/>
          </p:cNvPicPr>
          <p:nvPr/>
        </p:nvPicPr>
        <p:blipFill>
          <a:blip r:embed="rId2"/>
          <a:stretch>
            <a:fillRect/>
          </a:stretch>
        </p:blipFill>
        <p:spPr>
          <a:xfrm>
            <a:off x="1352083" y="194554"/>
            <a:ext cx="4860458" cy="3234446"/>
          </a:xfrm>
          <a:prstGeom prst="rect">
            <a:avLst/>
          </a:prstGeom>
        </p:spPr>
      </p:pic>
      <p:pic>
        <p:nvPicPr>
          <p:cNvPr id="8" name="Grafik 7">
            <a:extLst>
              <a:ext uri="{FF2B5EF4-FFF2-40B4-BE49-F238E27FC236}">
                <a16:creationId xmlns:a16="http://schemas.microsoft.com/office/drawing/2014/main" id="{6E8DB7B6-5BF3-1AA4-2EDC-9B45BBF23ACA}"/>
              </a:ext>
            </a:extLst>
          </p:cNvPr>
          <p:cNvPicPr>
            <a:picLocks noChangeAspect="1"/>
          </p:cNvPicPr>
          <p:nvPr/>
        </p:nvPicPr>
        <p:blipFill>
          <a:blip r:embed="rId3"/>
          <a:stretch>
            <a:fillRect/>
          </a:stretch>
        </p:blipFill>
        <p:spPr>
          <a:xfrm>
            <a:off x="6490447" y="194554"/>
            <a:ext cx="5603024" cy="2100132"/>
          </a:xfrm>
          <a:prstGeom prst="rect">
            <a:avLst/>
          </a:prstGeom>
        </p:spPr>
      </p:pic>
      <p:pic>
        <p:nvPicPr>
          <p:cNvPr id="10" name="Grafik 9">
            <a:extLst>
              <a:ext uri="{FF2B5EF4-FFF2-40B4-BE49-F238E27FC236}">
                <a16:creationId xmlns:a16="http://schemas.microsoft.com/office/drawing/2014/main" id="{E94FD741-C34C-E6FE-76E1-7C140D16A5CB}"/>
              </a:ext>
            </a:extLst>
          </p:cNvPr>
          <p:cNvPicPr>
            <a:picLocks noChangeAspect="1"/>
          </p:cNvPicPr>
          <p:nvPr/>
        </p:nvPicPr>
        <p:blipFill>
          <a:blip r:embed="rId4"/>
          <a:stretch>
            <a:fillRect/>
          </a:stretch>
        </p:blipFill>
        <p:spPr>
          <a:xfrm>
            <a:off x="6490447" y="2514600"/>
            <a:ext cx="5603024" cy="2521827"/>
          </a:xfrm>
          <a:prstGeom prst="rect">
            <a:avLst/>
          </a:prstGeom>
        </p:spPr>
      </p:pic>
    </p:spTree>
    <p:extLst>
      <p:ext uri="{BB962C8B-B14F-4D97-AF65-F5344CB8AC3E}">
        <p14:creationId xmlns:p14="http://schemas.microsoft.com/office/powerpoint/2010/main" val="4144588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B94B8-3683-32A9-5D88-A4430CF07833}"/>
              </a:ext>
            </a:extLst>
          </p:cNvPr>
          <p:cNvSpPr>
            <a:spLocks noGrp="1"/>
          </p:cNvSpPr>
          <p:nvPr>
            <p:ph type="title"/>
          </p:nvPr>
        </p:nvSpPr>
        <p:spPr/>
        <p:txBody>
          <a:bodyPr/>
          <a:lstStyle/>
          <a:p>
            <a:r>
              <a:rPr lang="de-DE" b="1">
                <a:solidFill>
                  <a:schemeClr val="accent1">
                    <a:lumMod val="60000"/>
                    <a:lumOff val="40000"/>
                  </a:schemeClr>
                </a:solidFill>
                <a:latin typeface="Arial Rounded MT Bold" panose="020F0704030504030204" pitchFamily="34" charset="0"/>
              </a:rPr>
              <a:t>Die Waschfrauen</a:t>
            </a:r>
          </a:p>
        </p:txBody>
      </p:sp>
      <p:pic>
        <p:nvPicPr>
          <p:cNvPr id="6" name="Bildplatzhalter 5">
            <a:extLst>
              <a:ext uri="{FF2B5EF4-FFF2-40B4-BE49-F238E27FC236}">
                <a16:creationId xmlns:a16="http://schemas.microsoft.com/office/drawing/2014/main" id="{55164264-A27D-7FD7-5417-82122DBEAF1C}"/>
              </a:ext>
            </a:extLst>
          </p:cNvPr>
          <p:cNvPicPr>
            <a:picLocks noGrp="1" noChangeAspect="1"/>
          </p:cNvPicPr>
          <p:nvPr>
            <p:ph type="pic" idx="1"/>
          </p:nvPr>
        </p:nvPicPr>
        <p:blipFill>
          <a:blip r:embed="rId2"/>
          <a:srcRect t="19520" b="19520"/>
          <a:stretch/>
        </p:blipFill>
        <p:spPr>
          <a:prstGeom prst="rect">
            <a:avLst/>
          </a:prstGeom>
        </p:spPr>
      </p:pic>
      <p:sp>
        <p:nvSpPr>
          <p:cNvPr id="4" name="Textplatzhalter 3">
            <a:extLst>
              <a:ext uri="{FF2B5EF4-FFF2-40B4-BE49-F238E27FC236}">
                <a16:creationId xmlns:a16="http://schemas.microsoft.com/office/drawing/2014/main" id="{27185DBD-1A13-7F07-FC1B-569D04BDCF92}"/>
              </a:ext>
            </a:extLst>
          </p:cNvPr>
          <p:cNvSpPr>
            <a:spLocks noGrp="1"/>
          </p:cNvSpPr>
          <p:nvPr>
            <p:ph type="body" sz="half" idx="2"/>
          </p:nvPr>
        </p:nvSpPr>
        <p:spPr>
          <a:xfrm>
            <a:off x="2589211" y="5573525"/>
            <a:ext cx="6563753" cy="1284475"/>
          </a:xfrm>
        </p:spPr>
        <p:txBody>
          <a:bodyPr>
            <a:normAutofit/>
          </a:bodyPr>
          <a:lstStyle/>
          <a:p>
            <a:r>
              <a:rPr lang="de-DE" sz="1600" b="1">
                <a:solidFill>
                  <a:schemeClr val="accent5">
                    <a:lumMod val="75000"/>
                  </a:schemeClr>
                </a:solidFill>
                <a:latin typeface="Arial Rounded MT Bold" panose="020F0704030504030204" pitchFamily="34" charset="0"/>
              </a:rPr>
              <a:t>Die Skulpturengruppe der Waschfrauen erinnert an die Frauen, </a:t>
            </a:r>
          </a:p>
          <a:p>
            <a:r>
              <a:rPr lang="de-DE" sz="1600" b="1">
                <a:solidFill>
                  <a:schemeClr val="accent5">
                    <a:lumMod val="75000"/>
                  </a:schemeClr>
                </a:solidFill>
                <a:latin typeface="Arial Rounded MT Bold" panose="020F0704030504030204" pitchFamily="34" charset="0"/>
              </a:rPr>
              <a:t>Die früher in der Warmen Pader ihre Wäsche gewaschen haben. </a:t>
            </a:r>
          </a:p>
        </p:txBody>
      </p:sp>
    </p:spTree>
    <p:extLst>
      <p:ext uri="{BB962C8B-B14F-4D97-AF65-F5344CB8AC3E}">
        <p14:creationId xmlns:p14="http://schemas.microsoft.com/office/powerpoint/2010/main" val="424208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ECC8DB-4904-3E71-F034-DEEEFF0DF211}"/>
              </a:ext>
            </a:extLst>
          </p:cNvPr>
          <p:cNvSpPr>
            <a:spLocks noGrp="1"/>
          </p:cNvSpPr>
          <p:nvPr>
            <p:ph type="title"/>
          </p:nvPr>
        </p:nvSpPr>
        <p:spPr>
          <a:xfrm>
            <a:off x="1806387" y="213365"/>
            <a:ext cx="4265612" cy="976312"/>
          </a:xfrm>
        </p:spPr>
        <p:txBody>
          <a:bodyPr>
            <a:normAutofit/>
          </a:bodyPr>
          <a:lstStyle/>
          <a:p>
            <a:r>
              <a:rPr lang="de-DE" sz="2800" b="1">
                <a:solidFill>
                  <a:schemeClr val="accent1">
                    <a:lumMod val="75000"/>
                  </a:schemeClr>
                </a:solidFill>
                <a:latin typeface="Arial Rounded MT Bold" panose="020F0704030504030204" pitchFamily="34" charset="0"/>
              </a:rPr>
              <a:t>Ein Wasserspaziergang</a:t>
            </a:r>
          </a:p>
        </p:txBody>
      </p:sp>
      <p:sp>
        <p:nvSpPr>
          <p:cNvPr id="4" name="Textplatzhalter 3">
            <a:extLst>
              <a:ext uri="{FF2B5EF4-FFF2-40B4-BE49-F238E27FC236}">
                <a16:creationId xmlns:a16="http://schemas.microsoft.com/office/drawing/2014/main" id="{85565B17-053D-9B66-17B1-CD6763DCD111}"/>
              </a:ext>
            </a:extLst>
          </p:cNvPr>
          <p:cNvSpPr>
            <a:spLocks noGrp="1"/>
          </p:cNvSpPr>
          <p:nvPr>
            <p:ph type="body" sz="half" idx="2"/>
          </p:nvPr>
        </p:nvSpPr>
        <p:spPr>
          <a:xfrm>
            <a:off x="1939706" y="2283472"/>
            <a:ext cx="3505199" cy="1830387"/>
          </a:xfrm>
        </p:spPr>
        <p:txBody>
          <a:bodyPr>
            <a:normAutofit fontScale="92500" lnSpcReduction="20000"/>
          </a:bodyPr>
          <a:lstStyle/>
          <a:p>
            <a:r>
              <a:rPr lang="de-DE" sz="1600" b="1">
                <a:solidFill>
                  <a:schemeClr val="accent4">
                    <a:lumMod val="75000"/>
                  </a:schemeClr>
                </a:solidFill>
                <a:latin typeface="Arial Rounded MT Bold" panose="020F0704030504030204" pitchFamily="34" charset="0"/>
              </a:rPr>
              <a:t>Ein richtiger Wasserspaziergang muss natürlich mit einem Gang durchs Wasser enden. </a:t>
            </a:r>
          </a:p>
          <a:p>
            <a:r>
              <a:rPr lang="de-DE" sz="1600" b="1">
                <a:solidFill>
                  <a:schemeClr val="accent4">
                    <a:lumMod val="75000"/>
                  </a:schemeClr>
                </a:solidFill>
                <a:latin typeface="Arial Rounded MT Bold" panose="020F0704030504030204" pitchFamily="34" charset="0"/>
              </a:rPr>
              <a:t>Für Kinder (und durchaus auch für Erwachsene) ist ein Wasserspielplatz konzipiert worden, der eine enge Verbindung zum Fluss schafft. </a:t>
            </a:r>
          </a:p>
        </p:txBody>
      </p:sp>
      <p:pic>
        <p:nvPicPr>
          <p:cNvPr id="10" name="Grafik 9">
            <a:extLst>
              <a:ext uri="{FF2B5EF4-FFF2-40B4-BE49-F238E27FC236}">
                <a16:creationId xmlns:a16="http://schemas.microsoft.com/office/drawing/2014/main" id="{5FDA0567-58E7-AF74-81D9-6CD154F67FDC}"/>
              </a:ext>
            </a:extLst>
          </p:cNvPr>
          <p:cNvPicPr>
            <a:picLocks noChangeAspect="1"/>
          </p:cNvPicPr>
          <p:nvPr/>
        </p:nvPicPr>
        <p:blipFill>
          <a:blip r:embed="rId2"/>
          <a:stretch>
            <a:fillRect/>
          </a:stretch>
        </p:blipFill>
        <p:spPr>
          <a:xfrm>
            <a:off x="5586984" y="1783824"/>
            <a:ext cx="5531371" cy="4676870"/>
          </a:xfrm>
          <a:prstGeom prst="rect">
            <a:avLst/>
          </a:prstGeom>
        </p:spPr>
      </p:pic>
      <mc:AlternateContent xmlns:mc="http://schemas.openxmlformats.org/markup-compatibility/2006" xmlns:pslz="http://schemas.microsoft.com/office/powerpoint/2016/slidezoom">
        <mc:Choice Requires="pslz">
          <p:graphicFrame>
            <p:nvGraphicFramePr>
              <p:cNvPr id="14" name="Folienzoom 13">
                <a:extLst>
                  <a:ext uri="{FF2B5EF4-FFF2-40B4-BE49-F238E27FC236}">
                    <a16:creationId xmlns:a16="http://schemas.microsoft.com/office/drawing/2014/main" id="{E5EEA27B-3AC4-94AA-1717-6D4D020D048F}"/>
                  </a:ext>
                </a:extLst>
              </p:cNvPr>
              <p:cNvGraphicFramePr>
                <a:graphicFrameLocks noChangeAspect="1"/>
              </p:cNvGraphicFramePr>
              <p:nvPr>
                <p:extLst>
                  <p:ext uri="{D42A27DB-BD31-4B8C-83A1-F6EECF244321}">
                    <p14:modId xmlns:p14="http://schemas.microsoft.com/office/powerpoint/2010/main" val="1097659865"/>
                  </p:ext>
                </p:extLst>
              </p:nvPr>
            </p:nvGraphicFramePr>
            <p:xfrm>
              <a:off x="-2474259" y="4405032"/>
              <a:ext cx="3048000" cy="1714500"/>
            </p:xfrm>
            <a:graphic>
              <a:graphicData uri="http://schemas.microsoft.com/office/powerpoint/2016/slidezoom">
                <pslz:sldZm>
                  <pslz:sldZmObj sldId="262" cId="1362192799">
                    <pslz:zmPr id="{018C01DA-E0E9-4D99-A5FC-38C7AD634E54}"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4" name="Folienzoom 13">
                <a:hlinkClick r:id="rId4" action="ppaction://hlinksldjump"/>
                <a:extLst>
                  <a:ext uri="{FF2B5EF4-FFF2-40B4-BE49-F238E27FC236}">
                    <a16:creationId xmlns:a16="http://schemas.microsoft.com/office/drawing/2014/main" id="{E5EEA27B-3AC4-94AA-1717-6D4D020D048F}"/>
                  </a:ext>
                </a:extLst>
              </p:cNvPr>
              <p:cNvPicPr>
                <a:picLocks noGrp="1" noRot="1" noChangeAspect="1" noMove="1" noResize="1" noEditPoints="1" noAdjustHandles="1" noChangeArrowheads="1" noChangeShapeType="1"/>
              </p:cNvPicPr>
              <p:nvPr/>
            </p:nvPicPr>
            <p:blipFill>
              <a:blip r:embed="rId5"/>
              <a:stretch>
                <a:fillRect/>
              </a:stretch>
            </p:blipFill>
            <p:spPr>
              <a:xfrm>
                <a:off x="-2474259" y="4405032"/>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362192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11A61255-E39B-B5FC-F3C1-130B6C695652}"/>
              </a:ext>
            </a:extLst>
          </p:cNvPr>
          <p:cNvPicPr>
            <a:picLocks noChangeAspect="1"/>
          </p:cNvPicPr>
          <p:nvPr/>
        </p:nvPicPr>
        <p:blipFill>
          <a:blip r:embed="rId2"/>
          <a:stretch>
            <a:fillRect/>
          </a:stretch>
        </p:blipFill>
        <p:spPr>
          <a:xfrm>
            <a:off x="6648216" y="3050655"/>
            <a:ext cx="5140434" cy="2823678"/>
          </a:xfrm>
          <a:prstGeom prst="rect">
            <a:avLst/>
          </a:prstGeom>
        </p:spPr>
      </p:pic>
      <p:pic>
        <p:nvPicPr>
          <p:cNvPr id="8" name="Inhaltsplatzhalter 5">
            <a:extLst>
              <a:ext uri="{FF2B5EF4-FFF2-40B4-BE49-F238E27FC236}">
                <a16:creationId xmlns:a16="http://schemas.microsoft.com/office/drawing/2014/main" id="{FF64B5E8-1F47-49EE-C288-17DF770610A7}"/>
              </a:ext>
            </a:extLst>
          </p:cNvPr>
          <p:cNvPicPr>
            <a:picLocks noChangeAspect="1"/>
          </p:cNvPicPr>
          <p:nvPr/>
        </p:nvPicPr>
        <p:blipFill>
          <a:blip r:embed="rId3"/>
          <a:stretch>
            <a:fillRect/>
          </a:stretch>
        </p:blipFill>
        <p:spPr>
          <a:xfrm>
            <a:off x="1731407" y="218628"/>
            <a:ext cx="5547486" cy="2345277"/>
          </a:xfrm>
          <a:prstGeom prst="rect">
            <a:avLst/>
          </a:prstGeom>
        </p:spPr>
      </p:pic>
      <p:pic>
        <p:nvPicPr>
          <p:cNvPr id="9" name="Grafik 8">
            <a:extLst>
              <a:ext uri="{FF2B5EF4-FFF2-40B4-BE49-F238E27FC236}">
                <a16:creationId xmlns:a16="http://schemas.microsoft.com/office/drawing/2014/main" id="{6D606BDB-3A91-319C-829C-28B3B75C8D2A}"/>
              </a:ext>
            </a:extLst>
          </p:cNvPr>
          <p:cNvPicPr>
            <a:picLocks noChangeAspect="1"/>
          </p:cNvPicPr>
          <p:nvPr/>
        </p:nvPicPr>
        <p:blipFill>
          <a:blip r:embed="rId4"/>
          <a:stretch>
            <a:fillRect/>
          </a:stretch>
        </p:blipFill>
        <p:spPr>
          <a:xfrm>
            <a:off x="7075962" y="218628"/>
            <a:ext cx="4605051" cy="2345278"/>
          </a:xfrm>
          <a:prstGeom prst="rect">
            <a:avLst/>
          </a:prstGeom>
        </p:spPr>
      </p:pic>
      <p:pic>
        <p:nvPicPr>
          <p:cNvPr id="11" name="Grafik 10">
            <a:extLst>
              <a:ext uri="{FF2B5EF4-FFF2-40B4-BE49-F238E27FC236}">
                <a16:creationId xmlns:a16="http://schemas.microsoft.com/office/drawing/2014/main" id="{8B0980FE-8E2A-8AD7-F2A8-6931BA7F8061}"/>
              </a:ext>
            </a:extLst>
          </p:cNvPr>
          <p:cNvPicPr>
            <a:picLocks noChangeAspect="1"/>
          </p:cNvPicPr>
          <p:nvPr/>
        </p:nvPicPr>
        <p:blipFill>
          <a:blip r:embed="rId5"/>
          <a:stretch>
            <a:fillRect/>
          </a:stretch>
        </p:blipFill>
        <p:spPr>
          <a:xfrm>
            <a:off x="1731407" y="3050655"/>
            <a:ext cx="5201725" cy="2823678"/>
          </a:xfrm>
          <a:prstGeom prst="rect">
            <a:avLst/>
          </a:prstGeom>
        </p:spPr>
      </p:pic>
    </p:spTree>
    <p:extLst>
      <p:ext uri="{BB962C8B-B14F-4D97-AF65-F5344CB8AC3E}">
        <p14:creationId xmlns:p14="http://schemas.microsoft.com/office/powerpoint/2010/main" val="1713301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FE9728FA-A9DB-B30E-D0B5-B71C84AB6D74}"/>
              </a:ext>
            </a:extLst>
          </p:cNvPr>
          <p:cNvPicPr>
            <a:picLocks noChangeAspect="1"/>
          </p:cNvPicPr>
          <p:nvPr/>
        </p:nvPicPr>
        <p:blipFill>
          <a:blip r:embed="rId2"/>
          <a:stretch>
            <a:fillRect/>
          </a:stretch>
        </p:blipFill>
        <p:spPr>
          <a:xfrm>
            <a:off x="3039034" y="1077617"/>
            <a:ext cx="7107979" cy="3315087"/>
          </a:xfrm>
          <a:prstGeom prst="rect">
            <a:avLst/>
          </a:prstGeom>
        </p:spPr>
      </p:pic>
      <p:sp>
        <p:nvSpPr>
          <p:cNvPr id="2" name="Textfeld 1">
            <a:extLst>
              <a:ext uri="{FF2B5EF4-FFF2-40B4-BE49-F238E27FC236}">
                <a16:creationId xmlns:a16="http://schemas.microsoft.com/office/drawing/2014/main" id="{2325D064-C0E5-B53D-83F1-AD2B08948D4F}"/>
              </a:ext>
            </a:extLst>
          </p:cNvPr>
          <p:cNvSpPr txBox="1"/>
          <p:nvPr/>
        </p:nvSpPr>
        <p:spPr>
          <a:xfrm>
            <a:off x="3039034" y="4554507"/>
            <a:ext cx="7503459" cy="2031325"/>
          </a:xfrm>
          <a:prstGeom prst="rect">
            <a:avLst/>
          </a:prstGeom>
          <a:noFill/>
        </p:spPr>
        <p:txBody>
          <a:bodyPr wrap="square" rtlCol="0">
            <a:spAutoFit/>
          </a:bodyPr>
          <a:lstStyle/>
          <a:p>
            <a:r>
              <a:rPr lang="de-DE" b="1">
                <a:solidFill>
                  <a:schemeClr val="accent4">
                    <a:lumMod val="75000"/>
                  </a:schemeClr>
                </a:solidFill>
                <a:latin typeface="Arial Rounded MT Bold" panose="020F0704030504030204" pitchFamily="34" charset="0"/>
              </a:rPr>
              <a:t>Die Mutigen sind vergnügt winkend angekommen. </a:t>
            </a:r>
          </a:p>
          <a:p>
            <a:r>
              <a:rPr lang="de-DE" b="1">
                <a:solidFill>
                  <a:schemeClr val="accent4">
                    <a:lumMod val="75000"/>
                  </a:schemeClr>
                </a:solidFill>
                <a:latin typeface="Arial Rounded MT Bold" panose="020F0704030504030204" pitchFamily="34" charset="0"/>
              </a:rPr>
              <a:t>Damit endet die Paderführung mitten in der Pader!</a:t>
            </a:r>
          </a:p>
          <a:p>
            <a:endParaRPr lang="de-DE" b="1">
              <a:solidFill>
                <a:schemeClr val="accent4">
                  <a:lumMod val="75000"/>
                </a:schemeClr>
              </a:solidFill>
              <a:latin typeface="Arial Rounded MT Bold" panose="020F0704030504030204" pitchFamily="34" charset="0"/>
            </a:endParaRPr>
          </a:p>
          <a:p>
            <a:r>
              <a:rPr lang="de-DE" b="1">
                <a:solidFill>
                  <a:schemeClr val="accent4">
                    <a:lumMod val="75000"/>
                  </a:schemeClr>
                </a:solidFill>
                <a:latin typeface="Arial Rounded MT Bold" panose="020F0704030504030204" pitchFamily="34" charset="0"/>
              </a:rPr>
              <a:t>Zu allen Punkten, die hier nur kurz angerissen werden, gibt es entweder auf der Seite:  </a:t>
            </a:r>
            <a:r>
              <a:rPr lang="de-DE"/>
              <a:t>https://www.pader-europe.eu/</a:t>
            </a:r>
          </a:p>
          <a:p>
            <a:r>
              <a:rPr lang="de-DE" b="1">
                <a:solidFill>
                  <a:schemeClr val="accent4">
                    <a:lumMod val="75000"/>
                  </a:schemeClr>
                </a:solidFill>
                <a:latin typeface="Arial Rounded MT Bold" panose="020F0704030504030204" pitchFamily="34" charset="0"/>
              </a:rPr>
              <a:t>viele Informationen oder aber in den Materialien, die auf dieser Homepage eingestellt sind.  </a:t>
            </a:r>
          </a:p>
        </p:txBody>
      </p:sp>
    </p:spTree>
    <p:extLst>
      <p:ext uri="{BB962C8B-B14F-4D97-AF65-F5344CB8AC3E}">
        <p14:creationId xmlns:p14="http://schemas.microsoft.com/office/powerpoint/2010/main" val="2573602796"/>
      </p:ext>
    </p:extLst>
  </p:cSld>
  <p:clrMapOvr>
    <a:masterClrMapping/>
  </p:clrMapOvr>
</p:sld>
</file>

<file path=ppt/theme/theme1.xml><?xml version="1.0" encoding="utf-8"?>
<a:theme xmlns:a="http://schemas.openxmlformats.org/drawingml/2006/main" name="Fetze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402</Words>
  <Application>Microsoft Office PowerPoint</Application>
  <PresentationFormat>Breitbild</PresentationFormat>
  <Paragraphs>41</Paragraphs>
  <Slides>11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Arial</vt:lpstr>
      <vt:lpstr>Arial Rounded MT Bold</vt:lpstr>
      <vt:lpstr>Century Gothic</vt:lpstr>
      <vt:lpstr>Wingdings 3</vt:lpstr>
      <vt:lpstr>Fetzen</vt:lpstr>
      <vt:lpstr>Paderspaziergang</vt:lpstr>
      <vt:lpstr>Geführter Spaziergang</vt:lpstr>
      <vt:lpstr>PowerPoint-Präsentation</vt:lpstr>
      <vt:lpstr>PowerPoint-Präsentation</vt:lpstr>
      <vt:lpstr>PowerPoint-Präsentation</vt:lpstr>
      <vt:lpstr>Die Waschfrauen</vt:lpstr>
      <vt:lpstr>Ein Wasserspaziergang</vt:lpstr>
      <vt:lpstr>PowerPoint-Präsentation</vt:lpstr>
      <vt:lpstr>PowerPoint-Präsentation</vt:lpstr>
      <vt:lpstr>Das Europäische Kulturerbesiegel für die Pader</vt:lpstr>
      <vt:lpstr>Die PADER Kurzer Fluss – große Wirkung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Ulrike Kurth</dc:creator>
  <cp:lastModifiedBy>Ulrike Kurth</cp:lastModifiedBy>
  <cp:revision>3</cp:revision>
  <dcterms:created xsi:type="dcterms:W3CDTF">2026-07-16T18:49:03Z</dcterms:created>
  <dcterms:modified xsi:type="dcterms:W3CDTF">2026-07-17T07:36:11Z</dcterms:modified>
</cp:coreProperties>
</file>