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59" r:id="rId5"/>
    <p:sldId id="268" r:id="rId6"/>
    <p:sldId id="267" r:id="rId7"/>
    <p:sldId id="269" r:id="rId8"/>
    <p:sldId id="270" r:id="rId9"/>
    <p:sldId id="274" r:id="rId10"/>
    <p:sldId id="273" r:id="rId11"/>
    <p:sldId id="271" r:id="rId12"/>
    <p:sldId id="276" r:id="rId13"/>
    <p:sldId id="275" r:id="rId14"/>
    <p:sldId id="260"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94660"/>
  </p:normalViewPr>
  <p:slideViewPr>
    <p:cSldViewPr snapToGrid="0">
      <p:cViewPr varScale="1">
        <p:scale>
          <a:sx n="107" d="100"/>
          <a:sy n="107" d="100"/>
        </p:scale>
        <p:origin x="70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de-DE"/>
              <a:t>Mastertitelformat bearbeiten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de-DE"/>
              <a:t>Mastertitelformat bearbeiten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de-DE"/>
              <a:t>Mastertitelformat bearbeiten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de-DE"/>
              <a:t>Mastertitelformat bearbeiten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de-DE"/>
              <a:t>Mastertitelformat bearbeiten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48A87A34-81AB-432B-8DAE-1953F412C126}" type="datetimeFigureOut">
              <a:rPr lang="en-US" dirty="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de-DE"/>
              <a:t>Mastertitelformat bearbeiten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48A87A34-81AB-432B-8DAE-1953F412C126}" type="datetimeFigureOut">
              <a:rPr lang="en-US" dirty="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de-DE"/>
              <a:t>Mastertitelformat bearbeiten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de-DE"/>
              <a:t>Mastertitelformat bearbeiten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48A87A34-81AB-432B-8DAE-1953F412C126}" type="datetimeFigureOut">
              <a:rPr lang="en-US" dirty="0"/>
              <a:t>7/10/2026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e-DE"/>
              <a:t>Mastertitelformat bearbeiten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e-DE"/>
              <a:t>Mastertitelformat bearbeiten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2" name="Content Placeholder 3"/>
          <p:cNvSpPr>
            <a:spLocks noGrp="1"/>
          </p:cNvSpPr>
          <p:nvPr>
            <p:ph sz="quarter" idx="13"/>
          </p:nvPr>
        </p:nvSpPr>
        <p:spPr>
          <a:xfrm>
            <a:off x="913774" y="3051012"/>
            <a:ext cx="5106027" cy="27401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3" name="Content Placeholder 5"/>
          <p:cNvSpPr>
            <a:spLocks noGrp="1"/>
          </p:cNvSpPr>
          <p:nvPr>
            <p:ph sz="quarter" idx="14"/>
          </p:nvPr>
        </p:nvSpPr>
        <p:spPr>
          <a:xfrm>
            <a:off x="6172200" y="3051012"/>
            <a:ext cx="5105401" cy="27401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de-DE"/>
              <a:t>Mastertitelformat bearbeiten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8A87A34-81AB-432B-8DAE-1953F412C126}" type="datetimeFigureOut">
              <a:rPr lang="en-US" dirty="0"/>
              <a:t>7/10/2026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7/10/2026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D6E9B112-1FA0-2DF2-ED6C-27095D18FED5}"/>
              </a:ext>
            </a:extLst>
          </p:cNvPr>
          <p:cNvSpPr>
            <a:spLocks noGrp="1"/>
          </p:cNvSpPr>
          <p:nvPr>
            <p:ph type="subTitle" idx="1"/>
          </p:nvPr>
        </p:nvSpPr>
        <p:spPr>
          <a:xfrm>
            <a:off x="585600" y="3242884"/>
            <a:ext cx="8689976" cy="1371599"/>
          </a:xfrm>
        </p:spPr>
        <p:txBody>
          <a:bodyPr/>
          <a:lstStyle/>
          <a:p>
            <a:r>
              <a:rPr lang="de-DE"/>
              <a:t> </a:t>
            </a:r>
          </a:p>
        </p:txBody>
      </p:sp>
      <p:pic>
        <p:nvPicPr>
          <p:cNvPr id="6" name="Grafik 5">
            <a:extLst>
              <a:ext uri="{FF2B5EF4-FFF2-40B4-BE49-F238E27FC236}">
                <a16:creationId xmlns:a16="http://schemas.microsoft.com/office/drawing/2014/main" id="{C1E74008-B1DE-0833-F097-C8E895C69814}"/>
              </a:ext>
            </a:extLst>
          </p:cNvPr>
          <p:cNvPicPr>
            <a:picLocks noChangeAspect="1"/>
          </p:cNvPicPr>
          <p:nvPr/>
        </p:nvPicPr>
        <p:blipFill>
          <a:blip r:embed="rId2"/>
          <a:stretch>
            <a:fillRect/>
          </a:stretch>
        </p:blipFill>
        <p:spPr>
          <a:xfrm>
            <a:off x="1015948" y="2271834"/>
            <a:ext cx="9721286" cy="1942099"/>
          </a:xfrm>
          <a:prstGeom prst="rect">
            <a:avLst/>
          </a:prstGeom>
        </p:spPr>
      </p:pic>
      <p:pic>
        <p:nvPicPr>
          <p:cNvPr id="10" name="Grafik 9">
            <a:extLst>
              <a:ext uri="{FF2B5EF4-FFF2-40B4-BE49-F238E27FC236}">
                <a16:creationId xmlns:a16="http://schemas.microsoft.com/office/drawing/2014/main" id="{F472EC1E-E731-EE93-5F6F-0A33C8E767DB}"/>
              </a:ext>
            </a:extLst>
          </p:cNvPr>
          <p:cNvPicPr>
            <a:picLocks noChangeAspect="1"/>
          </p:cNvPicPr>
          <p:nvPr/>
        </p:nvPicPr>
        <p:blipFill>
          <a:blip r:embed="rId3"/>
          <a:stretch>
            <a:fillRect/>
          </a:stretch>
        </p:blipFill>
        <p:spPr>
          <a:xfrm>
            <a:off x="1015948" y="4457629"/>
            <a:ext cx="1655534" cy="1428056"/>
          </a:xfrm>
          <a:prstGeom prst="rect">
            <a:avLst/>
          </a:prstGeom>
        </p:spPr>
      </p:pic>
    </p:spTree>
    <p:extLst>
      <p:ext uri="{BB962C8B-B14F-4D97-AF65-F5344CB8AC3E}">
        <p14:creationId xmlns:p14="http://schemas.microsoft.com/office/powerpoint/2010/main" val="2773938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2C0360C1-7B46-4B41-B274-1DB351749F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B5A1B2C-6F0B-41CA-B064-6D5567E60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7" name="Rectangle 16">
            <a:extLst>
              <a:ext uri="{FF2B5EF4-FFF2-40B4-BE49-F238E27FC236}">
                <a16:creationId xmlns:a16="http://schemas.microsoft.com/office/drawing/2014/main" id="{50E7C277-4F47-4383-BC8F-9583A20E0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40320530-E4BF-4A5B-BFCA-F88584FE1E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B9F02076-17FA-6D45-EA0C-0E03D105F893}"/>
              </a:ext>
            </a:extLst>
          </p:cNvPr>
          <p:cNvPicPr>
            <a:picLocks noChangeAspect="1"/>
          </p:cNvPicPr>
          <p:nvPr/>
        </p:nvPicPr>
        <p:blipFill>
          <a:blip r:embed="rId4"/>
          <a:stretch>
            <a:fillRect/>
          </a:stretch>
        </p:blipFill>
        <p:spPr>
          <a:xfrm>
            <a:off x="6362291" y="1433707"/>
            <a:ext cx="5327958" cy="3516450"/>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8" name="Grafik 7">
            <a:extLst>
              <a:ext uri="{FF2B5EF4-FFF2-40B4-BE49-F238E27FC236}">
                <a16:creationId xmlns:a16="http://schemas.microsoft.com/office/drawing/2014/main" id="{A691EADD-2280-8413-526D-83B6BDE5AB3D}"/>
              </a:ext>
            </a:extLst>
          </p:cNvPr>
          <p:cNvPicPr>
            <a:picLocks noChangeAspect="1"/>
          </p:cNvPicPr>
          <p:nvPr/>
        </p:nvPicPr>
        <p:blipFill>
          <a:blip r:embed="rId5"/>
          <a:stretch>
            <a:fillRect/>
          </a:stretch>
        </p:blipFill>
        <p:spPr>
          <a:xfrm>
            <a:off x="394808" y="1042758"/>
            <a:ext cx="5572675" cy="3650103"/>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1" name="Picture 20">
            <a:extLst>
              <a:ext uri="{FF2B5EF4-FFF2-40B4-BE49-F238E27FC236}">
                <a16:creationId xmlns:a16="http://schemas.microsoft.com/office/drawing/2014/main" id="{72E4AF62-8131-4B46-8671-17D73A87F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23" name="Picture 22">
            <a:extLst>
              <a:ext uri="{FF2B5EF4-FFF2-40B4-BE49-F238E27FC236}">
                <a16:creationId xmlns:a16="http://schemas.microsoft.com/office/drawing/2014/main" id="{CD17BF54-2E9B-41F3-9B8A-21D9AE9980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el 1">
            <a:extLst>
              <a:ext uri="{FF2B5EF4-FFF2-40B4-BE49-F238E27FC236}">
                <a16:creationId xmlns:a16="http://schemas.microsoft.com/office/drawing/2014/main" id="{7B2555B7-9DE1-5F97-82B8-D85A78985F4B}"/>
              </a:ext>
            </a:extLst>
          </p:cNvPr>
          <p:cNvSpPr>
            <a:spLocks noGrp="1"/>
          </p:cNvSpPr>
          <p:nvPr>
            <p:ph type="title"/>
          </p:nvPr>
        </p:nvSpPr>
        <p:spPr>
          <a:xfrm>
            <a:off x="-2938885" y="5040270"/>
            <a:ext cx="10916365" cy="1137554"/>
          </a:xfrm>
        </p:spPr>
        <p:txBody>
          <a:bodyPr vert="horz" lIns="91440" tIns="45720" rIns="91440" bIns="45720" rtlCol="0" anchor="b">
            <a:normAutofit/>
          </a:bodyPr>
          <a:lstStyle/>
          <a:p>
            <a:r>
              <a:rPr lang="en-US" b="1" dirty="0" err="1">
                <a:solidFill>
                  <a:srgbClr val="002060"/>
                </a:solidFill>
                <a:latin typeface="Arial Rounded MT Bold" panose="020F0704030504030204" pitchFamily="34" charset="0"/>
              </a:rPr>
              <a:t>Daten</a:t>
            </a:r>
            <a:r>
              <a:rPr lang="en-US" b="1" dirty="0">
                <a:solidFill>
                  <a:srgbClr val="002060"/>
                </a:solidFill>
                <a:latin typeface="Arial Rounded MT Bold" panose="020F0704030504030204" pitchFamily="34" charset="0"/>
              </a:rPr>
              <a:t> Tallinn </a:t>
            </a:r>
          </a:p>
        </p:txBody>
      </p:sp>
    </p:spTree>
    <p:extLst>
      <p:ext uri="{BB962C8B-B14F-4D97-AF65-F5344CB8AC3E}">
        <p14:creationId xmlns:p14="http://schemas.microsoft.com/office/powerpoint/2010/main" val="2329455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78F16ED-1788-679E-AA6B-8A5829F53B9E}"/>
              </a:ext>
            </a:extLst>
          </p:cNvPr>
          <p:cNvPicPr>
            <a:picLocks noChangeAspect="1"/>
          </p:cNvPicPr>
          <p:nvPr/>
        </p:nvPicPr>
        <p:blipFill>
          <a:blip r:embed="rId2"/>
          <a:stretch>
            <a:fillRect/>
          </a:stretch>
        </p:blipFill>
        <p:spPr>
          <a:xfrm>
            <a:off x="4562677" y="491702"/>
            <a:ext cx="7432100" cy="4440678"/>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2" name="Titel 1">
            <a:extLst>
              <a:ext uri="{FF2B5EF4-FFF2-40B4-BE49-F238E27FC236}">
                <a16:creationId xmlns:a16="http://schemas.microsoft.com/office/drawing/2014/main" id="{CEDE99A4-03D8-161B-719C-DE4CFD4A6554}"/>
              </a:ext>
            </a:extLst>
          </p:cNvPr>
          <p:cNvSpPr>
            <a:spLocks noGrp="1"/>
          </p:cNvSpPr>
          <p:nvPr>
            <p:ph type="title"/>
          </p:nvPr>
        </p:nvSpPr>
        <p:spPr>
          <a:xfrm>
            <a:off x="4405303" y="4337004"/>
            <a:ext cx="7786697" cy="1190751"/>
          </a:xfrm>
        </p:spPr>
        <p:txBody>
          <a:bodyPr vert="horz" lIns="91440" tIns="45720" rIns="91440" bIns="45720" rtlCol="0" anchor="b">
            <a:normAutofit/>
          </a:bodyPr>
          <a:lstStyle/>
          <a:p>
            <a:r>
              <a:rPr lang="en-US" sz="2800">
                <a:solidFill>
                  <a:schemeClr val="accent1">
                    <a:lumMod val="75000"/>
                  </a:schemeClr>
                </a:solidFill>
                <a:latin typeface="Arial Rounded MT Bold" panose="020F0704030504030204" pitchFamily="34" charset="0"/>
              </a:rPr>
              <a:t>Wasserverbrauch (Liter pro Tag)</a:t>
            </a:r>
          </a:p>
        </p:txBody>
      </p:sp>
      <p:sp>
        <p:nvSpPr>
          <p:cNvPr id="5" name="Textfeld 4">
            <a:extLst>
              <a:ext uri="{FF2B5EF4-FFF2-40B4-BE49-F238E27FC236}">
                <a16:creationId xmlns:a16="http://schemas.microsoft.com/office/drawing/2014/main" id="{9C7006DB-8A62-CA02-7B1A-5AB683945D69}"/>
              </a:ext>
            </a:extLst>
          </p:cNvPr>
          <p:cNvSpPr txBox="1"/>
          <p:nvPr/>
        </p:nvSpPr>
        <p:spPr>
          <a:xfrm>
            <a:off x="941293" y="1872833"/>
            <a:ext cx="2788023" cy="3416320"/>
          </a:xfrm>
          <a:prstGeom prst="rect">
            <a:avLst/>
          </a:prstGeom>
          <a:noFill/>
        </p:spPr>
        <p:txBody>
          <a:bodyPr wrap="square" rtlCol="0">
            <a:spAutoFit/>
          </a:bodyPr>
          <a:lstStyle/>
          <a:p>
            <a:r>
              <a:rPr lang="de-DE">
                <a:solidFill>
                  <a:schemeClr val="accent1">
                    <a:lumMod val="75000"/>
                  </a:schemeClr>
                </a:solidFill>
                <a:latin typeface="Arial Rounded MT Bold" panose="020F0704030504030204" pitchFamily="34" charset="0"/>
              </a:rPr>
              <a:t>Die Daten zum Wasserverbrauch sind in einem Diagramm abgebildet, das alle sechs Städte gleichzeitig zeigt, denn die Unterschiede sind durchaus signifikant, deshalb sollten hier einmal die Einzeldaten im Vergleich abgebildet werden. </a:t>
            </a:r>
          </a:p>
        </p:txBody>
      </p:sp>
    </p:spTree>
    <p:extLst>
      <p:ext uri="{BB962C8B-B14F-4D97-AF65-F5344CB8AC3E}">
        <p14:creationId xmlns:p14="http://schemas.microsoft.com/office/powerpoint/2010/main" val="2113589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C5AFC-D8C0-EB06-2C4F-EEB818D49F5D}"/>
              </a:ext>
            </a:extLst>
          </p:cNvPr>
          <p:cNvSpPr>
            <a:spLocks noGrp="1"/>
          </p:cNvSpPr>
          <p:nvPr>
            <p:ph type="title"/>
          </p:nvPr>
        </p:nvSpPr>
        <p:spPr/>
        <p:txBody>
          <a:bodyPr/>
          <a:lstStyle/>
          <a:p>
            <a:r>
              <a:rPr lang="de-DE">
                <a:solidFill>
                  <a:srgbClr val="002060"/>
                </a:solidFill>
                <a:latin typeface="Arial Rounded MT Bold" panose="020F0704030504030204" pitchFamily="34" charset="0"/>
              </a:rPr>
              <a:t>Zitate AUS </a:t>
            </a:r>
            <a:r>
              <a:rPr lang="de-DE" dirty="0">
                <a:solidFill>
                  <a:srgbClr val="002060"/>
                </a:solidFill>
                <a:latin typeface="Arial Rounded MT Bold" panose="020F0704030504030204" pitchFamily="34" charset="0"/>
              </a:rPr>
              <a:t>Kaunas </a:t>
            </a:r>
          </a:p>
        </p:txBody>
      </p:sp>
      <p:sp>
        <p:nvSpPr>
          <p:cNvPr id="4" name="Textfeld 3">
            <a:extLst>
              <a:ext uri="{FF2B5EF4-FFF2-40B4-BE49-F238E27FC236}">
                <a16:creationId xmlns:a16="http://schemas.microsoft.com/office/drawing/2014/main" id="{D6B54C00-7BEC-E315-935B-6CF95655150A}"/>
              </a:ext>
            </a:extLst>
          </p:cNvPr>
          <p:cNvSpPr txBox="1"/>
          <p:nvPr/>
        </p:nvSpPr>
        <p:spPr>
          <a:xfrm>
            <a:off x="913775" y="2505670"/>
            <a:ext cx="6097064" cy="923330"/>
          </a:xfrm>
          <a:prstGeom prst="rect">
            <a:avLst/>
          </a:prstGeom>
          <a:noFill/>
        </p:spPr>
        <p:txBody>
          <a:bodyPr wrap="square">
            <a:spAutoFit/>
          </a:bodyPr>
          <a:lstStyle/>
          <a:p>
            <a:r>
              <a:rPr lang="de-DE" i="1" dirty="0"/>
              <a:t>„Fast alle Schülerinnen und Schüler suchen in ihrer Freizeit Gewässer auf; daher ist ihnen eine saubere und sichere Wasserumgebung wichtig.“</a:t>
            </a:r>
          </a:p>
        </p:txBody>
      </p:sp>
      <p:sp>
        <p:nvSpPr>
          <p:cNvPr id="6" name="Textfeld 5">
            <a:extLst>
              <a:ext uri="{FF2B5EF4-FFF2-40B4-BE49-F238E27FC236}">
                <a16:creationId xmlns:a16="http://schemas.microsoft.com/office/drawing/2014/main" id="{5105ABF5-D213-96D6-4431-3B4EB3F7B3CE}"/>
              </a:ext>
            </a:extLst>
          </p:cNvPr>
          <p:cNvSpPr txBox="1"/>
          <p:nvPr/>
        </p:nvSpPr>
        <p:spPr>
          <a:xfrm>
            <a:off x="5181162" y="3923878"/>
            <a:ext cx="6097064" cy="1200329"/>
          </a:xfrm>
          <a:prstGeom prst="rect">
            <a:avLst/>
          </a:prstGeom>
          <a:noFill/>
        </p:spPr>
        <p:txBody>
          <a:bodyPr wrap="square">
            <a:spAutoFit/>
          </a:bodyPr>
          <a:lstStyle/>
          <a:p>
            <a:r>
              <a:rPr lang="de-DE" i="1" dirty="0"/>
              <a:t>„95 % der Befragten sind der Ansicht, dass sie persönlich zum Erhalt dieser Gewässer beitragen können – vor allem durch den Verzicht auf das Wegwerfen von Müll, durch Mülltrennung und durch die Teilnahme an Umwelt- und Säuberungsaktionen.“</a:t>
            </a:r>
          </a:p>
        </p:txBody>
      </p:sp>
    </p:spTree>
    <p:extLst>
      <p:ext uri="{BB962C8B-B14F-4D97-AF65-F5344CB8AC3E}">
        <p14:creationId xmlns:p14="http://schemas.microsoft.com/office/powerpoint/2010/main" val="3687957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6B6A39-35D1-51BA-84A8-70EBDABCCDB2}"/>
              </a:ext>
            </a:extLst>
          </p:cNvPr>
          <p:cNvSpPr>
            <a:spLocks noGrp="1"/>
          </p:cNvSpPr>
          <p:nvPr>
            <p:ph type="title"/>
          </p:nvPr>
        </p:nvSpPr>
        <p:spPr/>
        <p:txBody>
          <a:bodyPr/>
          <a:lstStyle/>
          <a:p>
            <a:r>
              <a:rPr lang="de-DE">
                <a:solidFill>
                  <a:srgbClr val="002060"/>
                </a:solidFill>
                <a:latin typeface="Arial Rounded MT Bold" panose="020F0704030504030204" pitchFamily="34" charset="0"/>
              </a:rPr>
              <a:t>Zitate AUS Tallinn</a:t>
            </a:r>
            <a:endParaRPr lang="de-DE" dirty="0">
              <a:solidFill>
                <a:srgbClr val="002060"/>
              </a:solidFill>
              <a:latin typeface="Arial Rounded MT Bold" panose="020F0704030504030204" pitchFamily="34" charset="0"/>
            </a:endParaRPr>
          </a:p>
        </p:txBody>
      </p:sp>
      <p:sp>
        <p:nvSpPr>
          <p:cNvPr id="4" name="Textfeld 3">
            <a:extLst>
              <a:ext uri="{FF2B5EF4-FFF2-40B4-BE49-F238E27FC236}">
                <a16:creationId xmlns:a16="http://schemas.microsoft.com/office/drawing/2014/main" id="{774B824F-7472-D1C3-89C6-73350B5A9C64}"/>
              </a:ext>
            </a:extLst>
          </p:cNvPr>
          <p:cNvSpPr txBox="1"/>
          <p:nvPr/>
        </p:nvSpPr>
        <p:spPr>
          <a:xfrm>
            <a:off x="797701" y="2197740"/>
            <a:ext cx="6097064" cy="1200329"/>
          </a:xfrm>
          <a:prstGeom prst="rect">
            <a:avLst/>
          </a:prstGeom>
          <a:noFill/>
        </p:spPr>
        <p:txBody>
          <a:bodyPr wrap="square">
            <a:spAutoFit/>
          </a:bodyPr>
          <a:lstStyle/>
          <a:p>
            <a:r>
              <a:rPr lang="de-DE" i="1" dirty="0"/>
              <a:t>„Ich kenne die Gewässer Tallinns – die Meeresküste, Seen und Teiche – ziemlich gut. </a:t>
            </a:r>
          </a:p>
          <a:p>
            <a:r>
              <a:rPr lang="de-DE" i="1" dirty="0"/>
              <a:t>Ich habe sie im Rahmen eines Erasmus+-Projekts und im Geschichtsunterricht über Tallinn näher kennengelernt.“</a:t>
            </a:r>
          </a:p>
        </p:txBody>
      </p:sp>
      <p:sp>
        <p:nvSpPr>
          <p:cNvPr id="6" name="Textfeld 5">
            <a:extLst>
              <a:ext uri="{FF2B5EF4-FFF2-40B4-BE49-F238E27FC236}">
                <a16:creationId xmlns:a16="http://schemas.microsoft.com/office/drawing/2014/main" id="{8DEC1B06-DB56-1B7F-F456-3874EBE895CD}"/>
              </a:ext>
            </a:extLst>
          </p:cNvPr>
          <p:cNvSpPr txBox="1"/>
          <p:nvPr/>
        </p:nvSpPr>
        <p:spPr>
          <a:xfrm>
            <a:off x="5181162" y="3904643"/>
            <a:ext cx="6097064" cy="1477328"/>
          </a:xfrm>
          <a:prstGeom prst="rect">
            <a:avLst/>
          </a:prstGeom>
          <a:noFill/>
        </p:spPr>
        <p:txBody>
          <a:bodyPr wrap="square">
            <a:spAutoFit/>
          </a:bodyPr>
          <a:lstStyle/>
          <a:p>
            <a:r>
              <a:rPr lang="de-DE" i="1" dirty="0"/>
              <a:t>„(…) An den Schulen in Tallinn wird viel Aufklärungsarbeit zum Thema Wasserprobleme geleistet, damit schon die Kinder verstehen, wie wichtig Wasser für Menschen und andere Lebewesen ist und dass sie lernen, auch in Zukunft sorgsam mit Wasser umzugehen.“</a:t>
            </a:r>
          </a:p>
        </p:txBody>
      </p:sp>
    </p:spTree>
    <p:extLst>
      <p:ext uri="{BB962C8B-B14F-4D97-AF65-F5344CB8AC3E}">
        <p14:creationId xmlns:p14="http://schemas.microsoft.com/office/powerpoint/2010/main" val="3881507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A287717F-F89B-FB4B-DB93-1529C43A719B}"/>
              </a:ext>
            </a:extLst>
          </p:cNvPr>
          <p:cNvSpPr txBox="1"/>
          <p:nvPr/>
        </p:nvSpPr>
        <p:spPr>
          <a:xfrm>
            <a:off x="530922" y="1872736"/>
            <a:ext cx="10800969" cy="4524315"/>
          </a:xfrm>
          <a:prstGeom prst="rect">
            <a:avLst/>
          </a:prstGeom>
          <a:noFill/>
        </p:spPr>
        <p:txBody>
          <a:bodyPr wrap="none" rtlCol="0">
            <a:spAutoFit/>
          </a:bodyPr>
          <a:lstStyle/>
          <a:p>
            <a:pPr algn="ctr"/>
            <a:r>
              <a:rPr lang="de-DE" sz="1600">
                <a:solidFill>
                  <a:schemeClr val="accent1">
                    <a:lumMod val="75000"/>
                  </a:schemeClr>
                </a:solidFill>
                <a:latin typeface="Arial Rounded MT Bold" panose="020F0704030504030204" pitchFamily="34" charset="0"/>
              </a:rPr>
              <a:t>Wie bereits eingangs erwähnt, waren die Teilnehmer vom Beginn des Projektes an sehr motiviert</a:t>
            </a:r>
          </a:p>
          <a:p>
            <a:pPr algn="ctr"/>
            <a:r>
              <a:rPr lang="de-DE" sz="1600">
                <a:solidFill>
                  <a:schemeClr val="accent1">
                    <a:lumMod val="75000"/>
                  </a:schemeClr>
                </a:solidFill>
                <a:latin typeface="Arial Rounded MT Bold" panose="020F0704030504030204" pitchFamily="34" charset="0"/>
              </a:rPr>
              <a:t> und durchaus mit den Fragen der Klimaveränderungen, des Gewässerschutzes und </a:t>
            </a:r>
          </a:p>
          <a:p>
            <a:pPr algn="ctr"/>
            <a:r>
              <a:rPr lang="de-DE" sz="1600">
                <a:solidFill>
                  <a:schemeClr val="accent1">
                    <a:lumMod val="75000"/>
                  </a:schemeClr>
                </a:solidFill>
                <a:latin typeface="Arial Rounded MT Bold" panose="020F0704030504030204" pitchFamily="34" charset="0"/>
              </a:rPr>
              <a:t>den Problemen in der Balance zwischen Natur und Mensch vertraut. </a:t>
            </a:r>
          </a:p>
          <a:p>
            <a:pPr algn="ctr"/>
            <a:endParaRPr lang="de-DE" sz="1600">
              <a:solidFill>
                <a:schemeClr val="accent1">
                  <a:lumMod val="75000"/>
                </a:schemeClr>
              </a:solidFill>
              <a:latin typeface="Arial Rounded MT Bold" panose="020F0704030504030204" pitchFamily="34" charset="0"/>
            </a:endParaRPr>
          </a:p>
          <a:p>
            <a:pPr algn="ctr"/>
            <a:r>
              <a:rPr lang="de-DE" sz="1600">
                <a:solidFill>
                  <a:schemeClr val="accent1">
                    <a:lumMod val="75000"/>
                  </a:schemeClr>
                </a:solidFill>
                <a:latin typeface="Arial Rounded MT Bold" panose="020F0704030504030204" pitchFamily="34" charset="0"/>
              </a:rPr>
              <a:t>Das war eine gute Voraussetzung für eine engagierte Teilnahme an der Projektarbeit. </a:t>
            </a:r>
          </a:p>
          <a:p>
            <a:pPr algn="ctr"/>
            <a:r>
              <a:rPr lang="de-DE" sz="1600">
                <a:solidFill>
                  <a:schemeClr val="accent1">
                    <a:lumMod val="75000"/>
                  </a:schemeClr>
                </a:solidFill>
                <a:latin typeface="Arial Rounded MT Bold" panose="020F0704030504030204" pitchFamily="34" charset="0"/>
              </a:rPr>
              <a:t>Es hat sich an vielen Stellen gezeigt, dass die Teilnehmer gute Voraussetzungen mitbrachten, </a:t>
            </a:r>
          </a:p>
          <a:p>
            <a:pPr algn="ctr"/>
            <a:r>
              <a:rPr lang="de-DE" sz="1600">
                <a:solidFill>
                  <a:schemeClr val="accent1">
                    <a:lumMod val="75000"/>
                  </a:schemeClr>
                </a:solidFill>
                <a:latin typeface="Arial Rounded MT Bold" panose="020F0704030504030204" pitchFamily="34" charset="0"/>
              </a:rPr>
              <a:t>um Fragen und Aufgaben im Rahmen der Projektarbeit zu lösen. </a:t>
            </a:r>
          </a:p>
          <a:p>
            <a:pPr algn="ctr"/>
            <a:endParaRPr lang="de-DE" sz="1600">
              <a:solidFill>
                <a:schemeClr val="accent1">
                  <a:lumMod val="75000"/>
                </a:schemeClr>
              </a:solidFill>
              <a:latin typeface="Arial Rounded MT Bold" panose="020F0704030504030204" pitchFamily="34" charset="0"/>
            </a:endParaRPr>
          </a:p>
          <a:p>
            <a:pPr algn="ctr"/>
            <a:r>
              <a:rPr lang="de-DE" sz="1600">
                <a:solidFill>
                  <a:schemeClr val="accent1">
                    <a:lumMod val="75000"/>
                  </a:schemeClr>
                </a:solidFill>
                <a:latin typeface="Arial Rounded MT Bold" panose="020F0704030504030204" pitchFamily="34" charset="0"/>
              </a:rPr>
              <a:t>Sie haben sich mit engagierten Beiträgen an den Wettbewerben beteiligt und </a:t>
            </a:r>
          </a:p>
          <a:p>
            <a:pPr algn="ctr"/>
            <a:r>
              <a:rPr lang="de-DE" sz="1600">
                <a:solidFill>
                  <a:schemeClr val="accent1">
                    <a:lumMod val="75000"/>
                  </a:schemeClr>
                </a:solidFill>
                <a:latin typeface="Arial Rounded MT Bold" panose="020F0704030504030204" pitchFamily="34" charset="0"/>
              </a:rPr>
              <a:t>sie waren ausgesprochen aktiv und kreativ in den verschiedenen Workshopseinheiten. </a:t>
            </a:r>
          </a:p>
          <a:p>
            <a:pPr algn="ctr"/>
            <a:endParaRPr lang="de-DE" sz="1600">
              <a:solidFill>
                <a:schemeClr val="accent1">
                  <a:lumMod val="75000"/>
                </a:schemeClr>
              </a:solidFill>
              <a:latin typeface="Arial Rounded MT Bold" panose="020F0704030504030204" pitchFamily="34" charset="0"/>
            </a:endParaRPr>
          </a:p>
          <a:p>
            <a:pPr algn="ctr"/>
            <a:r>
              <a:rPr lang="de-DE" sz="1600">
                <a:solidFill>
                  <a:schemeClr val="accent1">
                    <a:lumMod val="75000"/>
                  </a:schemeClr>
                </a:solidFill>
                <a:latin typeface="Arial Rounded MT Bold" panose="020F0704030504030204" pitchFamily="34" charset="0"/>
              </a:rPr>
              <a:t>Es lässt sich ableiten, dass ihre Ausgangsposition bestätigt, geschärft und weiterentwickelt werden konnte.</a:t>
            </a:r>
          </a:p>
          <a:p>
            <a:pPr algn="ctr"/>
            <a:r>
              <a:rPr lang="de-DE" sz="1600">
                <a:solidFill>
                  <a:schemeClr val="accent1">
                    <a:lumMod val="75000"/>
                  </a:schemeClr>
                </a:solidFill>
                <a:latin typeface="Arial Rounded MT Bold" panose="020F0704030504030204" pitchFamily="34" charset="0"/>
              </a:rPr>
              <a:t>Wirklich Lerneffekte lassen sich in folgenden Bereichen ablesen: </a:t>
            </a:r>
          </a:p>
          <a:p>
            <a:pPr algn="ctr"/>
            <a:endParaRPr lang="de-DE" sz="1600">
              <a:solidFill>
                <a:schemeClr val="accent1">
                  <a:lumMod val="75000"/>
                </a:schemeClr>
              </a:solidFill>
              <a:latin typeface="Arial Rounded MT Bold" panose="020F0704030504030204" pitchFamily="34" charset="0"/>
            </a:endParaRPr>
          </a:p>
          <a:p>
            <a:pPr marL="285750" indent="-285750" algn="ctr">
              <a:buFont typeface="Wingdings" panose="05000000000000000000" pitchFamily="2" charset="2"/>
              <a:buChar char="v"/>
            </a:pPr>
            <a:r>
              <a:rPr lang="de-DE" sz="1600">
                <a:solidFill>
                  <a:schemeClr val="accent1">
                    <a:lumMod val="75000"/>
                  </a:schemeClr>
                </a:solidFill>
                <a:latin typeface="Arial Rounded MT Bold" panose="020F0704030504030204" pitchFamily="34" charset="0"/>
              </a:rPr>
              <a:t>Übernahme von Verantwortung und Möglichkeiten, selbst aktiv zu werden</a:t>
            </a:r>
          </a:p>
          <a:p>
            <a:pPr marL="285750" indent="-285750" algn="ctr">
              <a:buFont typeface="Wingdings" panose="05000000000000000000" pitchFamily="2" charset="2"/>
              <a:buChar char="v"/>
            </a:pPr>
            <a:r>
              <a:rPr lang="de-DE" sz="1600">
                <a:solidFill>
                  <a:schemeClr val="accent1">
                    <a:lumMod val="75000"/>
                  </a:schemeClr>
                </a:solidFill>
                <a:latin typeface="Arial Rounded MT Bold" panose="020F0704030504030204" pitchFamily="34" charset="0"/>
              </a:rPr>
              <a:t>Kenntisse über Flora und Fauna </a:t>
            </a:r>
          </a:p>
          <a:p>
            <a:pPr marL="285750" indent="-285750" algn="ctr">
              <a:buFont typeface="Wingdings" panose="05000000000000000000" pitchFamily="2" charset="2"/>
              <a:buChar char="v"/>
            </a:pPr>
            <a:r>
              <a:rPr lang="de-DE" sz="1600">
                <a:solidFill>
                  <a:schemeClr val="accent1">
                    <a:lumMod val="75000"/>
                  </a:schemeClr>
                </a:solidFill>
                <a:latin typeface="Arial Rounded MT Bold" panose="020F0704030504030204" pitchFamily="34" charset="0"/>
              </a:rPr>
              <a:t>Daten und Fakten zu den Gewässern</a:t>
            </a:r>
          </a:p>
          <a:p>
            <a:pPr algn="ctr"/>
            <a:endParaRPr lang="de-DE" sz="1600">
              <a:solidFill>
                <a:schemeClr val="accent1">
                  <a:lumMod val="75000"/>
                </a:schemeClr>
              </a:solidFill>
              <a:latin typeface="Arial Rounded MT Bold" panose="020F0704030504030204" pitchFamily="34" charset="0"/>
            </a:endParaRPr>
          </a:p>
        </p:txBody>
      </p:sp>
      <p:pic>
        <p:nvPicPr>
          <p:cNvPr id="7" name="Grafik 6">
            <a:extLst>
              <a:ext uri="{FF2B5EF4-FFF2-40B4-BE49-F238E27FC236}">
                <a16:creationId xmlns:a16="http://schemas.microsoft.com/office/drawing/2014/main" id="{84E32745-BC4F-EDAB-257B-A2B14567AC0E}"/>
              </a:ext>
            </a:extLst>
          </p:cNvPr>
          <p:cNvPicPr>
            <a:picLocks noChangeAspect="1"/>
          </p:cNvPicPr>
          <p:nvPr/>
        </p:nvPicPr>
        <p:blipFill>
          <a:blip r:embed="rId2"/>
          <a:stretch>
            <a:fillRect/>
          </a:stretch>
        </p:blipFill>
        <p:spPr>
          <a:xfrm>
            <a:off x="5116907" y="138944"/>
            <a:ext cx="1629002" cy="1733792"/>
          </a:xfrm>
          <a:prstGeom prst="rect">
            <a:avLst/>
          </a:prstGeom>
        </p:spPr>
      </p:pic>
      <p:sp>
        <p:nvSpPr>
          <p:cNvPr id="2" name="Titel 1">
            <a:extLst>
              <a:ext uri="{FF2B5EF4-FFF2-40B4-BE49-F238E27FC236}">
                <a16:creationId xmlns:a16="http://schemas.microsoft.com/office/drawing/2014/main" id="{CEDE99A4-03D8-161B-719C-DE4CFD4A6554}"/>
              </a:ext>
            </a:extLst>
          </p:cNvPr>
          <p:cNvSpPr>
            <a:spLocks noGrp="1"/>
          </p:cNvSpPr>
          <p:nvPr>
            <p:ph type="title"/>
          </p:nvPr>
        </p:nvSpPr>
        <p:spPr>
          <a:xfrm>
            <a:off x="749182" y="-197611"/>
            <a:ext cx="10364451" cy="1596177"/>
          </a:xfrm>
        </p:spPr>
        <p:txBody>
          <a:bodyPr>
            <a:normAutofit/>
          </a:bodyPr>
          <a:lstStyle/>
          <a:p>
            <a:r>
              <a:rPr lang="de-DE" sz="3200" b="1">
                <a:solidFill>
                  <a:schemeClr val="accent1">
                    <a:lumMod val="75000"/>
                  </a:schemeClr>
                </a:solidFill>
                <a:latin typeface="Arial Rounded MT Bold" panose="020F0704030504030204" pitchFamily="34" charset="0"/>
              </a:rPr>
              <a:t>FAzit </a:t>
            </a:r>
          </a:p>
        </p:txBody>
      </p:sp>
    </p:spTree>
    <p:extLst>
      <p:ext uri="{BB962C8B-B14F-4D97-AF65-F5344CB8AC3E}">
        <p14:creationId xmlns:p14="http://schemas.microsoft.com/office/powerpoint/2010/main" val="3624236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2C954A-348C-2258-A068-7ED15FA37BAE}"/>
              </a:ext>
            </a:extLst>
          </p:cNvPr>
          <p:cNvSpPr>
            <a:spLocks noGrp="1"/>
          </p:cNvSpPr>
          <p:nvPr>
            <p:ph type="title"/>
          </p:nvPr>
        </p:nvSpPr>
        <p:spPr>
          <a:xfrm>
            <a:off x="851021" y="2761081"/>
            <a:ext cx="10865850" cy="1596177"/>
          </a:xfrm>
        </p:spPr>
        <p:txBody>
          <a:bodyPr>
            <a:noAutofit/>
          </a:bodyPr>
          <a:lstStyle/>
          <a:p>
            <a:r>
              <a:rPr lang="de-DE" sz="2000">
                <a:solidFill>
                  <a:schemeClr val="accent1">
                    <a:lumMod val="75000"/>
                  </a:schemeClr>
                </a:solidFill>
                <a:latin typeface="Arial Rounded MT Bold" panose="020F0704030504030204" pitchFamily="34" charset="0"/>
              </a:rPr>
              <a:t>diese Rückmeldungen bestätigen die Projektidee und die Projektziele. </a:t>
            </a: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Das Projektteam ist sowohl mit dem projektverlauf als auch mit den erreichten ergebnissen sehr zufrieden. </a:t>
            </a:r>
            <a:br>
              <a:rPr lang="de-DE" sz="2000">
                <a:solidFill>
                  <a:schemeClr val="accent1">
                    <a:lumMod val="75000"/>
                  </a:schemeClr>
                </a:solidFill>
                <a:latin typeface="Arial Rounded MT Bold" panose="020F0704030504030204" pitchFamily="34" charset="0"/>
              </a:rPr>
            </a:b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Das Ziel, lernende, die nachwachsende generation, aber auch die lehrenden und älteren teilnehmer zu sensbilisieren für die möglichkeiten und grenzen, </a:t>
            </a: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die uns das wasser in unseren städten aufzeigt, </a:t>
            </a: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ist erreicht worden.  </a:t>
            </a:r>
            <a:br>
              <a:rPr lang="de-DE" sz="2000">
                <a:solidFill>
                  <a:schemeClr val="accent1">
                    <a:lumMod val="75000"/>
                  </a:schemeClr>
                </a:solidFill>
                <a:latin typeface="Arial Rounded MT Bold" panose="020F0704030504030204" pitchFamily="34" charset="0"/>
              </a:rPr>
            </a:b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Es sind unterschiedliche Produkte in den Workshops und </a:t>
            </a: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in den Wettbewerben entstanden, </a:t>
            </a:r>
            <a:br>
              <a:rPr lang="de-DE" sz="2000">
                <a:solidFill>
                  <a:schemeClr val="accent1">
                    <a:lumMod val="75000"/>
                  </a:schemeClr>
                </a:solidFill>
                <a:latin typeface="Arial Rounded MT Bold" panose="020F0704030504030204" pitchFamily="34" charset="0"/>
              </a:rPr>
            </a:br>
            <a:r>
              <a:rPr lang="de-DE" sz="2000">
                <a:solidFill>
                  <a:schemeClr val="accent1">
                    <a:lumMod val="75000"/>
                  </a:schemeClr>
                </a:solidFill>
                <a:latin typeface="Arial Rounded MT Bold" panose="020F0704030504030204" pitchFamily="34" charset="0"/>
              </a:rPr>
              <a:t>es gibt ein umfangreiches materialpaket und alle freuen sich, dass es intensive, transnationale begegnungen und gespräche gegeben hat, die  fortgeführt werden.  </a:t>
            </a:r>
          </a:p>
        </p:txBody>
      </p:sp>
    </p:spTree>
    <p:extLst>
      <p:ext uri="{BB962C8B-B14F-4D97-AF65-F5344CB8AC3E}">
        <p14:creationId xmlns:p14="http://schemas.microsoft.com/office/powerpoint/2010/main" val="73412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D9C0A-9DAE-5EF5-4E97-4C261FB6E0D9}"/>
              </a:ext>
            </a:extLst>
          </p:cNvPr>
          <p:cNvSpPr>
            <a:spLocks noGrp="1"/>
          </p:cNvSpPr>
          <p:nvPr>
            <p:ph type="title"/>
          </p:nvPr>
        </p:nvSpPr>
        <p:spPr>
          <a:xfrm>
            <a:off x="824753" y="537883"/>
            <a:ext cx="10364451" cy="1596177"/>
          </a:xfrm>
        </p:spPr>
        <p:txBody>
          <a:bodyPr>
            <a:normAutofit/>
          </a:bodyPr>
          <a:lstStyle/>
          <a:p>
            <a:r>
              <a:rPr lang="de-DE" sz="4000">
                <a:latin typeface="Arial Rounded MT Bold" panose="020F0704030504030204" pitchFamily="34" charset="0"/>
              </a:rPr>
              <a:t>Zur Erhebung:</a:t>
            </a:r>
          </a:p>
        </p:txBody>
      </p:sp>
      <p:sp>
        <p:nvSpPr>
          <p:cNvPr id="3" name="Inhaltsplatzhalter 2">
            <a:extLst>
              <a:ext uri="{FF2B5EF4-FFF2-40B4-BE49-F238E27FC236}">
                <a16:creationId xmlns:a16="http://schemas.microsoft.com/office/drawing/2014/main" id="{92AE0797-BA9F-EFAD-EB4B-AECAD0219109}"/>
              </a:ext>
            </a:extLst>
          </p:cNvPr>
          <p:cNvSpPr>
            <a:spLocks noGrp="1"/>
          </p:cNvSpPr>
          <p:nvPr>
            <p:ph sz="quarter" idx="13"/>
          </p:nvPr>
        </p:nvSpPr>
        <p:spPr>
          <a:xfrm>
            <a:off x="922739" y="2134060"/>
            <a:ext cx="9978344" cy="3836435"/>
          </a:xfrm>
        </p:spPr>
        <p:txBody>
          <a:bodyPr>
            <a:normAutofit fontScale="55000" lnSpcReduction="20000"/>
          </a:bodyPr>
          <a:lstStyle/>
          <a:p>
            <a:pPr marL="0" indent="0" algn="ctr">
              <a:buNone/>
            </a:pPr>
            <a:r>
              <a:rPr lang="de-DE" sz="2900">
                <a:latin typeface="Arial Rounded MT Bold" panose="020F0704030504030204" pitchFamily="34" charset="0"/>
              </a:rPr>
              <a:t>Um die projektarbeit besser evaluieren zu können, hat die projektgruppe beschlossen, zum start und in der endphase des projektes den gleichen fragebogen einzusetzen. Dabei sollten kenntnisse, problembewusstsein und Alltagsroutinen der teilnehmer abgefragt werden und die Veränderungen zu ende der projektlaufzeit erhoben werden. </a:t>
            </a:r>
          </a:p>
          <a:p>
            <a:pPr marL="0" indent="0" algn="ctr">
              <a:buNone/>
            </a:pPr>
            <a:r>
              <a:rPr lang="de-DE" sz="2900">
                <a:latin typeface="Arial Rounded MT Bold" panose="020F0704030504030204" pitchFamily="34" charset="0"/>
              </a:rPr>
              <a:t>Der fragebogen wurde zu beginn des projektes im herbst 2024 und in der letzten arbeitsphase im frühjahr 2026 eingesetzt. Die befragung hat jeweils bezogen auf die städte stattgefunden, weshalb daten für sechs städte ausgewiesen sind. </a:t>
            </a:r>
          </a:p>
          <a:p>
            <a:pPr marL="0" indent="0" algn="ctr">
              <a:buNone/>
            </a:pPr>
            <a:r>
              <a:rPr lang="de-DE" sz="2900">
                <a:latin typeface="Arial Rounded MT Bold" panose="020F0704030504030204" pitchFamily="34" charset="0"/>
              </a:rPr>
              <a:t>Für Die auswertung wurden die wesentlichen aussagen zusammengefasst und mit hilfe von diagrammen visualisiert. </a:t>
            </a:r>
          </a:p>
          <a:p>
            <a:pPr marL="0" indent="0" algn="ctr">
              <a:buNone/>
            </a:pPr>
            <a:r>
              <a:rPr lang="de-DE" sz="2900">
                <a:latin typeface="Arial Rounded MT Bold" panose="020F0704030504030204" pitchFamily="34" charset="0"/>
              </a:rPr>
              <a:t>In einem kurzen begleittext wird versucht, die ergebnisse aus der projektbefragung zu moderiren und gleichzeitig                                                                                 in einen grösseren, aktuellen forschungskontext einzuordnen.  </a:t>
            </a:r>
          </a:p>
          <a:p>
            <a:pPr marL="0" indent="0">
              <a:buNone/>
            </a:pPr>
            <a:endParaRPr lang="de-DE"/>
          </a:p>
          <a:p>
            <a:pPr marL="0" indent="0">
              <a:buNone/>
            </a:pPr>
            <a:endParaRPr lang="de-DE"/>
          </a:p>
        </p:txBody>
      </p:sp>
      <p:pic>
        <p:nvPicPr>
          <p:cNvPr id="5" name="Grafik 4">
            <a:extLst>
              <a:ext uri="{FF2B5EF4-FFF2-40B4-BE49-F238E27FC236}">
                <a16:creationId xmlns:a16="http://schemas.microsoft.com/office/drawing/2014/main" id="{3AB835B1-C3DC-3E8A-E4E4-B8DF4797952C}"/>
              </a:ext>
            </a:extLst>
          </p:cNvPr>
          <p:cNvPicPr>
            <a:picLocks noChangeAspect="1"/>
          </p:cNvPicPr>
          <p:nvPr/>
        </p:nvPicPr>
        <p:blipFill>
          <a:blip r:embed="rId2"/>
          <a:stretch>
            <a:fillRect/>
          </a:stretch>
        </p:blipFill>
        <p:spPr>
          <a:xfrm>
            <a:off x="8686465" y="257372"/>
            <a:ext cx="1856029" cy="1260266"/>
          </a:xfrm>
          <a:prstGeom prst="rect">
            <a:avLst/>
          </a:prstGeom>
        </p:spPr>
      </p:pic>
    </p:spTree>
    <p:extLst>
      <p:ext uri="{BB962C8B-B14F-4D97-AF65-F5344CB8AC3E}">
        <p14:creationId xmlns:p14="http://schemas.microsoft.com/office/powerpoint/2010/main" val="533806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073F591-FEAA-2C76-F1E1-64EBA6D3C6CE}"/>
              </a:ext>
            </a:extLst>
          </p:cNvPr>
          <p:cNvPicPr>
            <a:picLocks noChangeAspect="1"/>
          </p:cNvPicPr>
          <p:nvPr/>
        </p:nvPicPr>
        <p:blipFill>
          <a:blip r:embed="rId2"/>
          <a:stretch>
            <a:fillRect/>
          </a:stretch>
        </p:blipFill>
        <p:spPr>
          <a:xfrm>
            <a:off x="2010576" y="457083"/>
            <a:ext cx="8298835" cy="1676634"/>
          </a:xfrm>
          <a:prstGeom prst="rect">
            <a:avLst/>
          </a:prstGeom>
        </p:spPr>
      </p:pic>
      <p:pic>
        <p:nvPicPr>
          <p:cNvPr id="9" name="Grafik 8">
            <a:extLst>
              <a:ext uri="{FF2B5EF4-FFF2-40B4-BE49-F238E27FC236}">
                <a16:creationId xmlns:a16="http://schemas.microsoft.com/office/drawing/2014/main" id="{69EDD1E3-A837-8AA9-A876-49C3A0BE4ADF}"/>
              </a:ext>
            </a:extLst>
          </p:cNvPr>
          <p:cNvPicPr>
            <a:picLocks noChangeAspect="1"/>
          </p:cNvPicPr>
          <p:nvPr/>
        </p:nvPicPr>
        <p:blipFill>
          <a:blip r:embed="rId3"/>
          <a:stretch>
            <a:fillRect/>
          </a:stretch>
        </p:blipFill>
        <p:spPr>
          <a:xfrm>
            <a:off x="2010575" y="6184566"/>
            <a:ext cx="2040583" cy="432701"/>
          </a:xfrm>
          <a:prstGeom prst="rect">
            <a:avLst/>
          </a:prstGeom>
        </p:spPr>
      </p:pic>
      <p:pic>
        <p:nvPicPr>
          <p:cNvPr id="3" name="Grafik 2">
            <a:extLst>
              <a:ext uri="{FF2B5EF4-FFF2-40B4-BE49-F238E27FC236}">
                <a16:creationId xmlns:a16="http://schemas.microsoft.com/office/drawing/2014/main" id="{A85165DE-78C4-8BF7-59B9-1E53FDE82349}"/>
              </a:ext>
            </a:extLst>
          </p:cNvPr>
          <p:cNvPicPr>
            <a:picLocks noChangeAspect="1"/>
          </p:cNvPicPr>
          <p:nvPr/>
        </p:nvPicPr>
        <p:blipFill>
          <a:blip r:embed="rId4"/>
          <a:stretch>
            <a:fillRect/>
          </a:stretch>
        </p:blipFill>
        <p:spPr>
          <a:xfrm>
            <a:off x="2010574" y="2216250"/>
            <a:ext cx="8298837" cy="3760276"/>
          </a:xfrm>
          <a:prstGeom prst="rect">
            <a:avLst/>
          </a:prstGeom>
        </p:spPr>
      </p:pic>
    </p:spTree>
    <p:extLst>
      <p:ext uri="{BB962C8B-B14F-4D97-AF65-F5344CB8AC3E}">
        <p14:creationId xmlns:p14="http://schemas.microsoft.com/office/powerpoint/2010/main" val="222352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F7FEE-AA50-BB02-3F1E-216F762348E3}"/>
              </a:ext>
            </a:extLst>
          </p:cNvPr>
          <p:cNvSpPr>
            <a:spLocks noGrp="1"/>
          </p:cNvSpPr>
          <p:nvPr>
            <p:ph type="title"/>
          </p:nvPr>
        </p:nvSpPr>
        <p:spPr>
          <a:xfrm>
            <a:off x="1021351" y="2944675"/>
            <a:ext cx="10364451" cy="1596177"/>
          </a:xfrm>
        </p:spPr>
        <p:txBody>
          <a:bodyPr>
            <a:normAutofit fontScale="90000"/>
          </a:bodyPr>
          <a:lstStyle/>
          <a:p>
            <a:r>
              <a:rPr lang="de-DE" sz="2200">
                <a:latin typeface="Arial Rounded MT Bold" panose="020F0704030504030204" pitchFamily="34" charset="0"/>
              </a:rPr>
              <a:t>Der fragebogen wurde ohne änderungen zu beginn und zu ende des projektes eingesetzt, um veränderungen sichtbar zu machen.</a:t>
            </a:r>
            <a:br>
              <a:rPr lang="de-DE" sz="2200">
                <a:latin typeface="Arial Rounded MT Bold" panose="020F0704030504030204" pitchFamily="34" charset="0"/>
              </a:rPr>
            </a:br>
            <a:r>
              <a:rPr lang="de-DE" sz="2200">
                <a:latin typeface="Arial Rounded MT Bold" panose="020F0704030504030204" pitchFamily="34" charset="0"/>
              </a:rPr>
              <a:t>damit dies auch in der darstellung entsprechend deutlich wird, sind die diagramme </a:t>
            </a:r>
            <a:br>
              <a:rPr lang="de-DE" sz="2200">
                <a:latin typeface="Arial Rounded MT Bold" panose="020F0704030504030204" pitchFamily="34" charset="0"/>
              </a:rPr>
            </a:br>
            <a:r>
              <a:rPr lang="de-DE" sz="2200">
                <a:latin typeface="Arial Rounded MT Bold" panose="020F0704030504030204" pitchFamily="34" charset="0"/>
              </a:rPr>
              <a:t>„vorher“ </a:t>
            </a:r>
            <a:r>
              <a:rPr lang="de-DE" sz="2200">
                <a:latin typeface="Arial Rounded MT Bold" panose="020F0704030504030204" pitchFamily="34" charset="0"/>
                <a:sym typeface="Wingdings" panose="05000000000000000000" pitchFamily="2" charset="2"/>
              </a:rPr>
              <a:t></a:t>
            </a:r>
            <a:r>
              <a:rPr lang="de-DE" sz="2200">
                <a:latin typeface="Arial Rounded MT Bold" panose="020F0704030504030204" pitchFamily="34" charset="0"/>
              </a:rPr>
              <a:t> „nachher“</a:t>
            </a:r>
            <a:br>
              <a:rPr lang="de-DE" sz="2200">
                <a:latin typeface="Arial Rounded MT Bold" panose="020F0704030504030204" pitchFamily="34" charset="0"/>
              </a:rPr>
            </a:br>
            <a:r>
              <a:rPr lang="de-DE" sz="2200">
                <a:latin typeface="Arial Rounded MT Bold" panose="020F0704030504030204" pitchFamily="34" charset="0"/>
              </a:rPr>
              <a:t>nebeneinander gestellt. </a:t>
            </a:r>
            <a:br>
              <a:rPr lang="de-DE" sz="2200">
                <a:latin typeface="Arial Rounded MT Bold" panose="020F0704030504030204" pitchFamily="34" charset="0"/>
              </a:rPr>
            </a:br>
            <a:br>
              <a:rPr lang="de-DE" sz="2200">
                <a:latin typeface="Arial Rounded MT Bold" panose="020F0704030504030204" pitchFamily="34" charset="0"/>
              </a:rPr>
            </a:br>
            <a:r>
              <a:rPr lang="de-DE" sz="2200">
                <a:latin typeface="Arial Rounded MT Bold" panose="020F0704030504030204" pitchFamily="34" charset="0"/>
              </a:rPr>
              <a:t>Bei der auswertung der antworten hatte das team den eindruck, dass dadurch die verändungen gut sichtbar werden. </a:t>
            </a:r>
            <a:br>
              <a:rPr lang="de-DE" sz="2200">
                <a:latin typeface="Arial Rounded MT Bold" panose="020F0704030504030204" pitchFamily="34" charset="0"/>
              </a:rPr>
            </a:br>
            <a:br>
              <a:rPr lang="de-DE" sz="2200">
                <a:latin typeface="Arial Rounded MT Bold" panose="020F0704030504030204" pitchFamily="34" charset="0"/>
              </a:rPr>
            </a:br>
            <a:r>
              <a:rPr lang="de-DE" sz="2200">
                <a:latin typeface="Arial Rounded MT Bold" panose="020F0704030504030204" pitchFamily="34" charset="0"/>
              </a:rPr>
              <a:t>Einige kurze zitate weisen details in den antworten aus.</a:t>
            </a:r>
            <a:br>
              <a:rPr lang="de-DE" sz="2200">
                <a:latin typeface="Arial Rounded MT Bold" panose="020F0704030504030204" pitchFamily="34" charset="0"/>
              </a:rPr>
            </a:br>
            <a:r>
              <a:rPr lang="de-DE" sz="2200">
                <a:latin typeface="Arial Rounded MT Bold" panose="020F0704030504030204" pitchFamily="34" charset="0"/>
              </a:rPr>
              <a:t>Grundsätzlich lässt sich feststellen, dass sowohl kenntnisse zu den lokalen wasserbedingungen als auch wissen um die damit verbundenen probleme bereits zum projektstart auf einem hohen niveau vorhanden waren. </a:t>
            </a:r>
            <a:br>
              <a:rPr lang="de-DE" sz="2700">
                <a:latin typeface="Arial Rounded MT Bold" panose="020F0704030504030204" pitchFamily="34" charset="0"/>
              </a:rPr>
            </a:br>
            <a:r>
              <a:rPr lang="de-DE"/>
              <a:t> </a:t>
            </a:r>
          </a:p>
        </p:txBody>
      </p:sp>
      <p:pic>
        <p:nvPicPr>
          <p:cNvPr id="5" name="Grafik 4">
            <a:extLst>
              <a:ext uri="{FF2B5EF4-FFF2-40B4-BE49-F238E27FC236}">
                <a16:creationId xmlns:a16="http://schemas.microsoft.com/office/drawing/2014/main" id="{1D04C664-2BCB-2EA7-AA42-B23AD81F512E}"/>
              </a:ext>
            </a:extLst>
          </p:cNvPr>
          <p:cNvPicPr>
            <a:picLocks noChangeAspect="1"/>
          </p:cNvPicPr>
          <p:nvPr/>
        </p:nvPicPr>
        <p:blipFill>
          <a:blip r:embed="rId2"/>
          <a:stretch>
            <a:fillRect/>
          </a:stretch>
        </p:blipFill>
        <p:spPr>
          <a:xfrm>
            <a:off x="5091954" y="131069"/>
            <a:ext cx="1603892" cy="1088132"/>
          </a:xfrm>
          <a:prstGeom prst="rect">
            <a:avLst/>
          </a:prstGeom>
        </p:spPr>
      </p:pic>
    </p:spTree>
    <p:extLst>
      <p:ext uri="{BB962C8B-B14F-4D97-AF65-F5344CB8AC3E}">
        <p14:creationId xmlns:p14="http://schemas.microsoft.com/office/powerpoint/2010/main" val="4032710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a:extLst>
            <a:ext uri="{FF2B5EF4-FFF2-40B4-BE49-F238E27FC236}">
              <a16:creationId xmlns:a16="http://schemas.microsoft.com/office/drawing/2014/main" id="{688313FC-D09D-68D5-C145-BC988E100E28}"/>
            </a:ext>
          </a:extLst>
        </p:cNvPr>
        <p:cNvGrpSpPr/>
        <p:nvPr/>
      </p:nvGrpSpPr>
      <p:grpSpPr>
        <a:xfrm>
          <a:off x="0" y="0"/>
          <a:ext cx="0" cy="0"/>
          <a:chOff x="0" y="0"/>
          <a:chExt cx="0" cy="0"/>
        </a:xfrm>
      </p:grpSpPr>
      <p:pic>
        <p:nvPicPr>
          <p:cNvPr id="13" name="Picture 2">
            <a:extLst>
              <a:ext uri="{FF2B5EF4-FFF2-40B4-BE49-F238E27FC236}">
                <a16:creationId xmlns:a16="http://schemas.microsoft.com/office/drawing/2014/main" id="{2C0360C1-7B46-4B41-B274-1DB351749F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B5A1B2C-6F0B-41CA-B064-6D5567E60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7" name="Rectangle 16">
            <a:extLst>
              <a:ext uri="{FF2B5EF4-FFF2-40B4-BE49-F238E27FC236}">
                <a16:creationId xmlns:a16="http://schemas.microsoft.com/office/drawing/2014/main" id="{50E7C277-4F47-4383-BC8F-9583A20E0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40320530-E4BF-4A5B-BFCA-F88584FE1E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E69F68AA-D843-D6BA-505A-FDDFE5FB6816}"/>
              </a:ext>
            </a:extLst>
          </p:cNvPr>
          <p:cNvPicPr>
            <a:picLocks noChangeAspect="1"/>
          </p:cNvPicPr>
          <p:nvPr/>
        </p:nvPicPr>
        <p:blipFill>
          <a:blip r:embed="rId4"/>
          <a:stretch>
            <a:fillRect/>
          </a:stretch>
        </p:blipFill>
        <p:spPr>
          <a:xfrm>
            <a:off x="6193944" y="1289609"/>
            <a:ext cx="5575767" cy="3666066"/>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5" name="Grafik 4">
            <a:extLst>
              <a:ext uri="{FF2B5EF4-FFF2-40B4-BE49-F238E27FC236}">
                <a16:creationId xmlns:a16="http://schemas.microsoft.com/office/drawing/2014/main" id="{3DD2B7AE-63A7-BAF7-11C0-D418FE44DB8A}"/>
              </a:ext>
            </a:extLst>
          </p:cNvPr>
          <p:cNvPicPr>
            <a:picLocks noChangeAspect="1"/>
          </p:cNvPicPr>
          <p:nvPr/>
        </p:nvPicPr>
        <p:blipFill>
          <a:blip r:embed="rId5"/>
          <a:stretch>
            <a:fillRect/>
          </a:stretch>
        </p:blipFill>
        <p:spPr>
          <a:xfrm>
            <a:off x="287725" y="1078244"/>
            <a:ext cx="5618494" cy="3666066"/>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1" name="Picture 20">
            <a:extLst>
              <a:ext uri="{FF2B5EF4-FFF2-40B4-BE49-F238E27FC236}">
                <a16:creationId xmlns:a16="http://schemas.microsoft.com/office/drawing/2014/main" id="{72E4AF62-8131-4B46-8671-17D73A87F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23" name="Picture 22">
            <a:extLst>
              <a:ext uri="{FF2B5EF4-FFF2-40B4-BE49-F238E27FC236}">
                <a16:creationId xmlns:a16="http://schemas.microsoft.com/office/drawing/2014/main" id="{CD17BF54-2E9B-41F3-9B8A-21D9AE9980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el 1">
            <a:extLst>
              <a:ext uri="{FF2B5EF4-FFF2-40B4-BE49-F238E27FC236}">
                <a16:creationId xmlns:a16="http://schemas.microsoft.com/office/drawing/2014/main" id="{806857B5-3682-DA34-A329-677D43F76831}"/>
              </a:ext>
            </a:extLst>
          </p:cNvPr>
          <p:cNvSpPr>
            <a:spLocks noGrp="1"/>
          </p:cNvSpPr>
          <p:nvPr>
            <p:ph type="title"/>
          </p:nvPr>
        </p:nvSpPr>
        <p:spPr>
          <a:xfrm>
            <a:off x="-2765069" y="5020518"/>
            <a:ext cx="10916365" cy="1137554"/>
          </a:xfrm>
        </p:spPr>
        <p:txBody>
          <a:bodyPr vert="horz" lIns="91440" tIns="45720" rIns="91440" bIns="45720" rtlCol="0" anchor="b">
            <a:normAutofit/>
          </a:bodyPr>
          <a:lstStyle/>
          <a:p>
            <a:r>
              <a:rPr lang="en-US" b="1" dirty="0">
                <a:solidFill>
                  <a:srgbClr val="002060"/>
                </a:solidFill>
                <a:latin typeface="Arial Rounded MT Bold" panose="020F0704030504030204" pitchFamily="34" charset="0"/>
                <a:cs typeface="Times New Roman" panose="02020603050405020304" pitchFamily="18" charset="0"/>
              </a:rPr>
              <a:t>DATEN Paderborn</a:t>
            </a:r>
          </a:p>
        </p:txBody>
      </p:sp>
    </p:spTree>
    <p:extLst>
      <p:ext uri="{BB962C8B-B14F-4D97-AF65-F5344CB8AC3E}">
        <p14:creationId xmlns:p14="http://schemas.microsoft.com/office/powerpoint/2010/main" val="942209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a:extLst>
            <a:ext uri="{FF2B5EF4-FFF2-40B4-BE49-F238E27FC236}">
              <a16:creationId xmlns:a16="http://schemas.microsoft.com/office/drawing/2014/main" id="{B71B3F3B-5821-06A7-0744-857AB5A98B6F}"/>
            </a:ext>
          </a:extLst>
        </p:cNvPr>
        <p:cNvGrpSpPr/>
        <p:nvPr/>
      </p:nvGrpSpPr>
      <p:grpSpPr>
        <a:xfrm>
          <a:off x="0" y="0"/>
          <a:ext cx="0" cy="0"/>
          <a:chOff x="0" y="0"/>
          <a:chExt cx="0" cy="0"/>
        </a:xfrm>
      </p:grpSpPr>
      <p:pic>
        <p:nvPicPr>
          <p:cNvPr id="43" name="Picture 2">
            <a:extLst>
              <a:ext uri="{FF2B5EF4-FFF2-40B4-BE49-F238E27FC236}">
                <a16:creationId xmlns:a16="http://schemas.microsoft.com/office/drawing/2014/main" id="{2C0360C1-7B46-4B41-B274-1DB351749F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FB5A1B2C-6F0B-41CA-B064-6D5567E60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47" name="Rectangle 46">
            <a:extLst>
              <a:ext uri="{FF2B5EF4-FFF2-40B4-BE49-F238E27FC236}">
                <a16:creationId xmlns:a16="http://schemas.microsoft.com/office/drawing/2014/main" id="{50E7C277-4F47-4383-BC8F-9583A20E0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2">
            <a:extLst>
              <a:ext uri="{FF2B5EF4-FFF2-40B4-BE49-F238E27FC236}">
                <a16:creationId xmlns:a16="http://schemas.microsoft.com/office/drawing/2014/main" id="{40320530-E4BF-4A5B-BFCA-F88584FE1E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a:extLst>
              <a:ext uri="{FF2B5EF4-FFF2-40B4-BE49-F238E27FC236}">
                <a16:creationId xmlns:a16="http://schemas.microsoft.com/office/drawing/2014/main" id="{AA5F739C-31B5-1A7E-38E1-746B18D4EFCB}"/>
              </a:ext>
            </a:extLst>
          </p:cNvPr>
          <p:cNvPicPr>
            <a:picLocks noChangeAspect="1"/>
          </p:cNvPicPr>
          <p:nvPr/>
        </p:nvPicPr>
        <p:blipFill>
          <a:blip r:embed="rId4"/>
          <a:stretch>
            <a:fillRect/>
          </a:stretch>
        </p:blipFill>
        <p:spPr>
          <a:xfrm>
            <a:off x="439479" y="1157591"/>
            <a:ext cx="5306804" cy="3489223"/>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0" name="Grafik 9">
            <a:extLst>
              <a:ext uri="{FF2B5EF4-FFF2-40B4-BE49-F238E27FC236}">
                <a16:creationId xmlns:a16="http://schemas.microsoft.com/office/drawing/2014/main" id="{525EA961-483C-F870-F5AC-5E354FCE5C0F}"/>
              </a:ext>
            </a:extLst>
          </p:cNvPr>
          <p:cNvPicPr>
            <a:picLocks noChangeAspect="1"/>
          </p:cNvPicPr>
          <p:nvPr/>
        </p:nvPicPr>
        <p:blipFill>
          <a:blip r:embed="rId5"/>
          <a:stretch>
            <a:fillRect/>
          </a:stretch>
        </p:blipFill>
        <p:spPr>
          <a:xfrm>
            <a:off x="6093393" y="1527990"/>
            <a:ext cx="5424945" cy="3553340"/>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51" name="Picture 50">
            <a:extLst>
              <a:ext uri="{FF2B5EF4-FFF2-40B4-BE49-F238E27FC236}">
                <a16:creationId xmlns:a16="http://schemas.microsoft.com/office/drawing/2014/main" id="{72E4AF62-8131-4B46-8671-17D73A87F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53" name="Picture 52">
            <a:extLst>
              <a:ext uri="{FF2B5EF4-FFF2-40B4-BE49-F238E27FC236}">
                <a16:creationId xmlns:a16="http://schemas.microsoft.com/office/drawing/2014/main" id="{CD17BF54-2E9B-41F3-9B8A-21D9AE9980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el 1">
            <a:extLst>
              <a:ext uri="{FF2B5EF4-FFF2-40B4-BE49-F238E27FC236}">
                <a16:creationId xmlns:a16="http://schemas.microsoft.com/office/drawing/2014/main" id="{6FF84877-3B57-BCC0-610D-3D892887D360}"/>
              </a:ext>
            </a:extLst>
          </p:cNvPr>
          <p:cNvSpPr>
            <a:spLocks noGrp="1"/>
          </p:cNvSpPr>
          <p:nvPr>
            <p:ph type="title"/>
          </p:nvPr>
        </p:nvSpPr>
        <p:spPr>
          <a:xfrm>
            <a:off x="-2923086" y="4968602"/>
            <a:ext cx="10916365" cy="1137554"/>
          </a:xfrm>
        </p:spPr>
        <p:txBody>
          <a:bodyPr vert="horz" lIns="91440" tIns="45720" rIns="91440" bIns="45720" rtlCol="0" anchor="b">
            <a:normAutofit/>
          </a:bodyPr>
          <a:lstStyle/>
          <a:p>
            <a:r>
              <a:rPr lang="en-US" b="1" dirty="0">
                <a:solidFill>
                  <a:srgbClr val="002060"/>
                </a:solidFill>
                <a:latin typeface="Arial Rounded MT Bold" panose="020F0704030504030204" pitchFamily="34" charset="0"/>
                <a:cs typeface="Times New Roman" panose="02020603050405020304" pitchFamily="18" charset="0"/>
              </a:rPr>
              <a:t>DATEN Liepaja </a:t>
            </a:r>
          </a:p>
        </p:txBody>
      </p:sp>
    </p:spTree>
    <p:extLst>
      <p:ext uri="{BB962C8B-B14F-4D97-AF65-F5344CB8AC3E}">
        <p14:creationId xmlns:p14="http://schemas.microsoft.com/office/powerpoint/2010/main" val="893390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a:extLst>
            <a:ext uri="{FF2B5EF4-FFF2-40B4-BE49-F238E27FC236}">
              <a16:creationId xmlns:a16="http://schemas.microsoft.com/office/drawing/2014/main" id="{B10157C8-A8B7-0D74-4F97-36638FB946A7}"/>
            </a:ext>
          </a:extLst>
        </p:cNvPr>
        <p:cNvGrpSpPr/>
        <p:nvPr/>
      </p:nvGrpSpPr>
      <p:grpSpPr>
        <a:xfrm>
          <a:off x="0" y="0"/>
          <a:ext cx="0" cy="0"/>
          <a:chOff x="0" y="0"/>
          <a:chExt cx="0" cy="0"/>
        </a:xfrm>
      </p:grpSpPr>
      <p:pic>
        <p:nvPicPr>
          <p:cNvPr id="15" name="Picture 2">
            <a:extLst>
              <a:ext uri="{FF2B5EF4-FFF2-40B4-BE49-F238E27FC236}">
                <a16:creationId xmlns:a16="http://schemas.microsoft.com/office/drawing/2014/main" id="{2C0360C1-7B46-4B41-B274-1DB351749F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FB5A1B2C-6F0B-41CA-B064-6D5567E60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9" name="Rectangle 18">
            <a:extLst>
              <a:ext uri="{FF2B5EF4-FFF2-40B4-BE49-F238E27FC236}">
                <a16:creationId xmlns:a16="http://schemas.microsoft.com/office/drawing/2014/main" id="{50E7C277-4F47-4383-BC8F-9583A20E0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a:extLst>
              <a:ext uri="{FF2B5EF4-FFF2-40B4-BE49-F238E27FC236}">
                <a16:creationId xmlns:a16="http://schemas.microsoft.com/office/drawing/2014/main" id="{40320530-E4BF-4A5B-BFCA-F88584FE1E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EF1E6C55-F65F-304D-59D7-3E83583D537D}"/>
              </a:ext>
            </a:extLst>
          </p:cNvPr>
          <p:cNvPicPr>
            <a:picLocks noChangeAspect="1"/>
          </p:cNvPicPr>
          <p:nvPr/>
        </p:nvPicPr>
        <p:blipFill>
          <a:blip r:embed="rId4"/>
          <a:stretch>
            <a:fillRect/>
          </a:stretch>
        </p:blipFill>
        <p:spPr>
          <a:xfrm>
            <a:off x="267692" y="1125766"/>
            <a:ext cx="5623669" cy="366944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0" name="Grafik 9">
            <a:extLst>
              <a:ext uri="{FF2B5EF4-FFF2-40B4-BE49-F238E27FC236}">
                <a16:creationId xmlns:a16="http://schemas.microsoft.com/office/drawing/2014/main" id="{5FD86D86-E841-30B9-FD84-171ABE8AD7E5}"/>
              </a:ext>
            </a:extLst>
          </p:cNvPr>
          <p:cNvPicPr>
            <a:picLocks noChangeAspect="1"/>
          </p:cNvPicPr>
          <p:nvPr/>
        </p:nvPicPr>
        <p:blipFill>
          <a:blip r:embed="rId5"/>
          <a:stretch>
            <a:fillRect/>
          </a:stretch>
        </p:blipFill>
        <p:spPr>
          <a:xfrm>
            <a:off x="6159052" y="1382990"/>
            <a:ext cx="5544650" cy="361788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3" name="Picture 22">
            <a:extLst>
              <a:ext uri="{FF2B5EF4-FFF2-40B4-BE49-F238E27FC236}">
                <a16:creationId xmlns:a16="http://schemas.microsoft.com/office/drawing/2014/main" id="{72E4AF62-8131-4B46-8671-17D73A87F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25" name="Picture 24">
            <a:extLst>
              <a:ext uri="{FF2B5EF4-FFF2-40B4-BE49-F238E27FC236}">
                <a16:creationId xmlns:a16="http://schemas.microsoft.com/office/drawing/2014/main" id="{CD17BF54-2E9B-41F3-9B8A-21D9AE9980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el 1">
            <a:extLst>
              <a:ext uri="{FF2B5EF4-FFF2-40B4-BE49-F238E27FC236}">
                <a16:creationId xmlns:a16="http://schemas.microsoft.com/office/drawing/2014/main" id="{1E5A3433-FAD0-EA3F-9B2E-ED1E50B1CADF}"/>
              </a:ext>
            </a:extLst>
          </p:cNvPr>
          <p:cNvSpPr>
            <a:spLocks noGrp="1"/>
          </p:cNvSpPr>
          <p:nvPr>
            <p:ph type="title"/>
          </p:nvPr>
        </p:nvSpPr>
        <p:spPr>
          <a:xfrm>
            <a:off x="-3500959" y="4906233"/>
            <a:ext cx="10916365" cy="1137554"/>
          </a:xfrm>
        </p:spPr>
        <p:txBody>
          <a:bodyPr vert="horz" lIns="91440" tIns="45720" rIns="91440" bIns="45720" rtlCol="0" anchor="b">
            <a:normAutofit/>
          </a:bodyPr>
          <a:lstStyle/>
          <a:p>
            <a:r>
              <a:rPr lang="en-US" b="1" dirty="0">
                <a:solidFill>
                  <a:srgbClr val="002060"/>
                </a:solidFill>
                <a:latin typeface="Arial Rounded MT Bold" panose="020F0704030504030204" pitchFamily="34" charset="0"/>
              </a:rPr>
              <a:t>DATEN </a:t>
            </a:r>
            <a:r>
              <a:rPr lang="en-US" b="1" dirty="0" err="1">
                <a:solidFill>
                  <a:srgbClr val="002060"/>
                </a:solidFill>
                <a:latin typeface="Arial Rounded MT Bold" panose="020F0704030504030204" pitchFamily="34" charset="0"/>
              </a:rPr>
              <a:t>Sliac</a:t>
            </a:r>
            <a:r>
              <a:rPr lang="en-US" b="1" dirty="0">
                <a:solidFill>
                  <a:srgbClr val="002060"/>
                </a:solidFill>
                <a:latin typeface="Arial Rounded MT Bold" panose="020F0704030504030204" pitchFamily="34" charset="0"/>
              </a:rPr>
              <a:t> </a:t>
            </a:r>
          </a:p>
        </p:txBody>
      </p:sp>
    </p:spTree>
    <p:extLst>
      <p:ext uri="{BB962C8B-B14F-4D97-AF65-F5344CB8AC3E}">
        <p14:creationId xmlns:p14="http://schemas.microsoft.com/office/powerpoint/2010/main" val="1800656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a:extLst>
            <a:ext uri="{FF2B5EF4-FFF2-40B4-BE49-F238E27FC236}">
              <a16:creationId xmlns:a16="http://schemas.microsoft.com/office/drawing/2014/main" id="{5353E426-3710-35DD-67AB-A25A6B92E210}"/>
            </a:ext>
          </a:extLst>
        </p:cNvPr>
        <p:cNvGrpSpPr/>
        <p:nvPr/>
      </p:nvGrpSpPr>
      <p:grpSpPr>
        <a:xfrm>
          <a:off x="0" y="0"/>
          <a:ext cx="0" cy="0"/>
          <a:chOff x="0" y="0"/>
          <a:chExt cx="0" cy="0"/>
        </a:xfrm>
      </p:grpSpPr>
      <p:pic>
        <p:nvPicPr>
          <p:cNvPr id="15" name="Picture 2">
            <a:extLst>
              <a:ext uri="{FF2B5EF4-FFF2-40B4-BE49-F238E27FC236}">
                <a16:creationId xmlns:a16="http://schemas.microsoft.com/office/drawing/2014/main" id="{2C0360C1-7B46-4B41-B274-1DB351749F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FB5A1B2C-6F0B-41CA-B064-6D5567E60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9" name="Rectangle 18">
            <a:extLst>
              <a:ext uri="{FF2B5EF4-FFF2-40B4-BE49-F238E27FC236}">
                <a16:creationId xmlns:a16="http://schemas.microsoft.com/office/drawing/2014/main" id="{50E7C277-4F47-4383-BC8F-9583A20E0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a:extLst>
              <a:ext uri="{FF2B5EF4-FFF2-40B4-BE49-F238E27FC236}">
                <a16:creationId xmlns:a16="http://schemas.microsoft.com/office/drawing/2014/main" id="{40320530-E4BF-4A5B-BFCA-F88584FE1E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A3E7A893-5072-4ABA-3BF7-C29B61FE4ECB}"/>
              </a:ext>
            </a:extLst>
          </p:cNvPr>
          <p:cNvPicPr>
            <a:picLocks noChangeAspect="1"/>
          </p:cNvPicPr>
          <p:nvPr/>
        </p:nvPicPr>
        <p:blipFill>
          <a:blip r:embed="rId4"/>
          <a:stretch>
            <a:fillRect/>
          </a:stretch>
        </p:blipFill>
        <p:spPr>
          <a:xfrm>
            <a:off x="275878" y="961354"/>
            <a:ext cx="5574517" cy="3651308"/>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0" name="Grafik 9">
            <a:extLst>
              <a:ext uri="{FF2B5EF4-FFF2-40B4-BE49-F238E27FC236}">
                <a16:creationId xmlns:a16="http://schemas.microsoft.com/office/drawing/2014/main" id="{E9DEC5FB-DF29-4FFD-A440-F04DAFD0CBD0}"/>
              </a:ext>
            </a:extLst>
          </p:cNvPr>
          <p:cNvPicPr>
            <a:picLocks noChangeAspect="1"/>
          </p:cNvPicPr>
          <p:nvPr/>
        </p:nvPicPr>
        <p:blipFill>
          <a:blip r:embed="rId5"/>
          <a:stretch>
            <a:fillRect/>
          </a:stretch>
        </p:blipFill>
        <p:spPr>
          <a:xfrm>
            <a:off x="6126272" y="1342347"/>
            <a:ext cx="5595875" cy="3651307"/>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23" name="Picture 22">
            <a:extLst>
              <a:ext uri="{FF2B5EF4-FFF2-40B4-BE49-F238E27FC236}">
                <a16:creationId xmlns:a16="http://schemas.microsoft.com/office/drawing/2014/main" id="{72E4AF62-8131-4B46-8671-17D73A87F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25" name="Picture 24">
            <a:extLst>
              <a:ext uri="{FF2B5EF4-FFF2-40B4-BE49-F238E27FC236}">
                <a16:creationId xmlns:a16="http://schemas.microsoft.com/office/drawing/2014/main" id="{CD17BF54-2E9B-41F3-9B8A-21D9AE9980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el 1">
            <a:extLst>
              <a:ext uri="{FF2B5EF4-FFF2-40B4-BE49-F238E27FC236}">
                <a16:creationId xmlns:a16="http://schemas.microsoft.com/office/drawing/2014/main" id="{624E585A-476A-E076-4D0C-8C00FFD0CBDF}"/>
              </a:ext>
            </a:extLst>
          </p:cNvPr>
          <p:cNvSpPr>
            <a:spLocks noGrp="1"/>
          </p:cNvSpPr>
          <p:nvPr>
            <p:ph type="title"/>
          </p:nvPr>
        </p:nvSpPr>
        <p:spPr>
          <a:xfrm>
            <a:off x="-3271203" y="4881078"/>
            <a:ext cx="10916365" cy="1137554"/>
          </a:xfrm>
        </p:spPr>
        <p:txBody>
          <a:bodyPr vert="horz" lIns="91440" tIns="45720" rIns="91440" bIns="45720" rtlCol="0" anchor="b">
            <a:normAutofit/>
          </a:bodyPr>
          <a:lstStyle/>
          <a:p>
            <a:r>
              <a:rPr lang="en-US" b="1" dirty="0" err="1">
                <a:solidFill>
                  <a:srgbClr val="002060"/>
                </a:solidFill>
                <a:latin typeface="Arial Rounded MT Bold" panose="020F0704030504030204" pitchFamily="34" charset="0"/>
              </a:rPr>
              <a:t>dATEN</a:t>
            </a:r>
            <a:r>
              <a:rPr lang="en-US" b="1" dirty="0">
                <a:solidFill>
                  <a:srgbClr val="002060"/>
                </a:solidFill>
                <a:latin typeface="Arial Rounded MT Bold" panose="020F0704030504030204" pitchFamily="34" charset="0"/>
              </a:rPr>
              <a:t> Kaunas</a:t>
            </a:r>
          </a:p>
        </p:txBody>
      </p:sp>
    </p:spTree>
    <p:extLst>
      <p:ext uri="{BB962C8B-B14F-4D97-AF65-F5344CB8AC3E}">
        <p14:creationId xmlns:p14="http://schemas.microsoft.com/office/powerpoint/2010/main" val="3553285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C0360C1-7B46-4B41-B274-1DB351749F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B5A1B2C-6F0B-41CA-B064-6D5567E60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50E7C277-4F47-4383-BC8F-9583A20E0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40320530-E4BF-4A5B-BFCA-F88584FE1EE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09659730-DB45-20DC-5775-F45931E5D946}"/>
              </a:ext>
            </a:extLst>
          </p:cNvPr>
          <p:cNvPicPr>
            <a:picLocks noChangeAspect="1"/>
          </p:cNvPicPr>
          <p:nvPr/>
        </p:nvPicPr>
        <p:blipFill>
          <a:blip r:embed="rId4"/>
          <a:stretch>
            <a:fillRect/>
          </a:stretch>
        </p:blipFill>
        <p:spPr>
          <a:xfrm>
            <a:off x="6088007" y="1568875"/>
            <a:ext cx="5397577" cy="343315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4" name="Grafik 3">
            <a:extLst>
              <a:ext uri="{FF2B5EF4-FFF2-40B4-BE49-F238E27FC236}">
                <a16:creationId xmlns:a16="http://schemas.microsoft.com/office/drawing/2014/main" id="{51553BBE-02A8-451D-27C4-4FFE2AE24166}"/>
              </a:ext>
            </a:extLst>
          </p:cNvPr>
          <p:cNvPicPr>
            <a:picLocks noChangeAspect="1"/>
          </p:cNvPicPr>
          <p:nvPr/>
        </p:nvPicPr>
        <p:blipFill>
          <a:blip r:embed="rId5"/>
          <a:stretch>
            <a:fillRect/>
          </a:stretch>
        </p:blipFill>
        <p:spPr>
          <a:xfrm>
            <a:off x="320765" y="1092769"/>
            <a:ext cx="5446477" cy="3567443"/>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9" name="Picture 18">
            <a:extLst>
              <a:ext uri="{FF2B5EF4-FFF2-40B4-BE49-F238E27FC236}">
                <a16:creationId xmlns:a16="http://schemas.microsoft.com/office/drawing/2014/main" id="{72E4AF62-8131-4B46-8671-17D73A87FC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55478"/>
          <a:stretch/>
        </p:blipFill>
        <p:spPr>
          <a:xfrm>
            <a:off x="-2607" y="0"/>
            <a:ext cx="12192000" cy="3053351"/>
          </a:xfrm>
          <a:prstGeom prst="rect">
            <a:avLst/>
          </a:prstGeom>
        </p:spPr>
      </p:pic>
      <p:pic>
        <p:nvPicPr>
          <p:cNvPr id="21" name="Picture 20">
            <a:extLst>
              <a:ext uri="{FF2B5EF4-FFF2-40B4-BE49-F238E27FC236}">
                <a16:creationId xmlns:a16="http://schemas.microsoft.com/office/drawing/2014/main" id="{CD17BF54-2E9B-41F3-9B8A-21D9AE9980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69764" t="46543"/>
          <a:stretch/>
        </p:blipFill>
        <p:spPr>
          <a:xfrm>
            <a:off x="8500434" y="3191932"/>
            <a:ext cx="3686351" cy="3666067"/>
          </a:xfrm>
          <a:prstGeom prst="rect">
            <a:avLst/>
          </a:prstGeom>
        </p:spPr>
      </p:pic>
      <p:sp>
        <p:nvSpPr>
          <p:cNvPr id="2" name="Titel 1">
            <a:extLst>
              <a:ext uri="{FF2B5EF4-FFF2-40B4-BE49-F238E27FC236}">
                <a16:creationId xmlns:a16="http://schemas.microsoft.com/office/drawing/2014/main" id="{6D70CCD4-CDA6-1566-CED1-1D10B8CE7503}"/>
              </a:ext>
            </a:extLst>
          </p:cNvPr>
          <p:cNvSpPr>
            <a:spLocks noGrp="1"/>
          </p:cNvSpPr>
          <p:nvPr>
            <p:ph type="title"/>
          </p:nvPr>
        </p:nvSpPr>
        <p:spPr>
          <a:xfrm>
            <a:off x="-3161818" y="4892312"/>
            <a:ext cx="10916365" cy="1137554"/>
          </a:xfrm>
        </p:spPr>
        <p:txBody>
          <a:bodyPr vert="horz" lIns="91440" tIns="45720" rIns="91440" bIns="45720" rtlCol="0" anchor="b">
            <a:normAutofit/>
          </a:bodyPr>
          <a:lstStyle/>
          <a:p>
            <a:r>
              <a:rPr lang="en-US" b="1" dirty="0" err="1">
                <a:solidFill>
                  <a:srgbClr val="002060"/>
                </a:solidFill>
                <a:latin typeface="Arial Rounded MT Bold" panose="020F0704030504030204" pitchFamily="34" charset="0"/>
              </a:rPr>
              <a:t>Daten</a:t>
            </a:r>
            <a:r>
              <a:rPr lang="en-US" b="1" dirty="0">
                <a:solidFill>
                  <a:srgbClr val="002060"/>
                </a:solidFill>
                <a:latin typeface="Arial Rounded MT Bold" panose="020F0704030504030204" pitchFamily="34" charset="0"/>
              </a:rPr>
              <a:t> Mantua </a:t>
            </a:r>
          </a:p>
        </p:txBody>
      </p:sp>
    </p:spTree>
    <p:extLst>
      <p:ext uri="{BB962C8B-B14F-4D97-AF65-F5344CB8AC3E}">
        <p14:creationId xmlns:p14="http://schemas.microsoft.com/office/powerpoint/2010/main" val="93703442"/>
      </p:ext>
    </p:extLst>
  </p:cSld>
  <p:clrMapOvr>
    <a:masterClrMapping/>
  </p:clrMapOvr>
</p:sld>
</file>

<file path=ppt/theme/theme1.xml><?xml version="1.0" encoding="utf-8"?>
<a:theme xmlns:a="http://schemas.openxmlformats.org/drawingml/2006/main" name="Tropfen">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TM04033925[[fn=Tropfen]]</Template>
  <TotalTime>0</TotalTime>
  <Words>694</Words>
  <Application>Microsoft Office PowerPoint</Application>
  <PresentationFormat>Breitbild</PresentationFormat>
  <Paragraphs>41</Paragraphs>
  <Slides>15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15</vt:i4>
      </vt:variant>
    </vt:vector>
  </HeadingPairs>
  <TitlesOfParts>
    <vt:vector size="20" baseType="lpstr">
      <vt:lpstr>Arial</vt:lpstr>
      <vt:lpstr>Arial Rounded MT Bold</vt:lpstr>
      <vt:lpstr>Tw Cen MT</vt:lpstr>
      <vt:lpstr>Wingdings</vt:lpstr>
      <vt:lpstr>Tropfen</vt:lpstr>
      <vt:lpstr>PowerPoint-Präsentation</vt:lpstr>
      <vt:lpstr>Zur Erhebung:</vt:lpstr>
      <vt:lpstr>PowerPoint-Präsentation</vt:lpstr>
      <vt:lpstr>Der fragebogen wurde ohne änderungen zu beginn und zu ende des projektes eingesetzt, um veränderungen sichtbar zu machen. damit dies auch in der darstellung entsprechend deutlich wird, sind die diagramme  „vorher“  „nachher“ nebeneinander gestellt.   Bei der auswertung der antworten hatte das team den eindruck, dass dadurch die verändungen gut sichtbar werden.   Einige kurze zitate weisen details in den antworten aus. Grundsätzlich lässt sich feststellen, dass sowohl kenntnisse zu den lokalen wasserbedingungen als auch wissen um die damit verbundenen probleme bereits zum projektstart auf einem hohen niveau vorhanden waren.   </vt:lpstr>
      <vt:lpstr>DATEN Paderborn</vt:lpstr>
      <vt:lpstr>DATEN Liepaja </vt:lpstr>
      <vt:lpstr>DATEN Sliac </vt:lpstr>
      <vt:lpstr>dATEN Kaunas</vt:lpstr>
      <vt:lpstr>Daten Mantua </vt:lpstr>
      <vt:lpstr>Daten Tallinn </vt:lpstr>
      <vt:lpstr>Wasserverbrauch (Liter pro Tag)</vt:lpstr>
      <vt:lpstr>Zitate AUS Kaunas </vt:lpstr>
      <vt:lpstr>Zitate AUS Tallinn</vt:lpstr>
      <vt:lpstr>FAzit </vt:lpstr>
      <vt:lpstr>diese Rückmeldungen bestätigen die Projektidee und die Projektziele.  Das Projektteam ist sowohl mit dem projektverlauf als auch mit den erreichten ergebnissen sehr zufrieden.   Das Ziel, lernende, die nachwachsende generation, aber auch die lehrenden und älteren teilnehmer zu sensbilisieren für die möglichkeiten und grenzen,  die uns das wasser in unseren städten aufzeigt,  ist erreicht worden.    Es sind unterschiedliche Produkte in den Workshops und  in den Wettbewerben entstanden,  es gibt ein umfangreiches materialpaket und alle freuen sich, dass es intensive, transnationale begegnungen und gespräche gegeben hat, die  fortgeführt werden.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Ulrike Kurth</dc:creator>
  <cp:lastModifiedBy>Ulrike Kurth</cp:lastModifiedBy>
  <cp:revision>20</cp:revision>
  <dcterms:created xsi:type="dcterms:W3CDTF">2026-06-24T10:26:51Z</dcterms:created>
  <dcterms:modified xsi:type="dcterms:W3CDTF">2026-07-10T20:40:35Z</dcterms:modified>
</cp:coreProperties>
</file>