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5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719"/>
  </p:normalViewPr>
  <p:slideViewPr>
    <p:cSldViewPr snapToGrid="0">
      <p:cViewPr varScale="1">
        <p:scale>
          <a:sx n="107" d="100"/>
          <a:sy n="107" d="100"/>
        </p:scale>
        <p:origin x="5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22D01-1728-4AE7-8F56-6AE6F1E6F1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F4FAE0-AD06-4E65-B640-6D5BF47EB5EB}">
      <dgm:prSet/>
      <dgm:spPr/>
      <dgm:t>
        <a:bodyPr/>
        <a:lstStyle/>
        <a:p>
          <a:r>
            <a:rPr lang="en-US" dirty="0"/>
            <a:t>Diving in the </a:t>
          </a:r>
          <a:r>
            <a:rPr lang="en-US" dirty="0" err="1"/>
            <a:t>Gullmarsfjorden</a:t>
          </a:r>
          <a:r>
            <a:rPr lang="en-US" dirty="0"/>
            <a:t> </a:t>
          </a:r>
        </a:p>
      </dgm:t>
    </dgm:pt>
    <dgm:pt modelId="{56CA8F7F-0515-4685-B0AE-9D759702699F}" type="parTrans" cxnId="{9F2D0F58-07C1-43FE-A2F8-FAE42D4A4DBD}">
      <dgm:prSet/>
      <dgm:spPr/>
      <dgm:t>
        <a:bodyPr/>
        <a:lstStyle/>
        <a:p>
          <a:endParaRPr lang="en-US"/>
        </a:p>
      </dgm:t>
    </dgm:pt>
    <dgm:pt modelId="{7A362B19-1846-497A-A4F6-7FFD9F887951}" type="sibTrans" cxnId="{9F2D0F58-07C1-43FE-A2F8-FAE42D4A4DBD}">
      <dgm:prSet/>
      <dgm:spPr/>
      <dgm:t>
        <a:bodyPr/>
        <a:lstStyle/>
        <a:p>
          <a:endParaRPr lang="en-US"/>
        </a:p>
      </dgm:t>
    </dgm:pt>
    <dgm:pt modelId="{4069EF62-63C6-42D8-8CF6-33D1064F47E5}">
      <dgm:prSet/>
      <dgm:spPr/>
      <dgm:t>
        <a:bodyPr/>
        <a:lstStyle/>
        <a:p>
          <a:r>
            <a:rPr lang="en-US" baseline="0" dirty="0"/>
            <a:t>Learning about geology, flora and fauna</a:t>
          </a:r>
          <a:endParaRPr lang="en-US" dirty="0"/>
        </a:p>
      </dgm:t>
    </dgm:pt>
    <dgm:pt modelId="{6C983F06-00E6-4C56-A3AE-284489A14BC0}" type="parTrans" cxnId="{1F01EEA3-D517-491F-8609-8FBFB1016A8A}">
      <dgm:prSet/>
      <dgm:spPr/>
      <dgm:t>
        <a:bodyPr/>
        <a:lstStyle/>
        <a:p>
          <a:endParaRPr lang="en-US"/>
        </a:p>
      </dgm:t>
    </dgm:pt>
    <dgm:pt modelId="{3FC497E2-29DB-47D5-B33E-DF99716BCE74}" type="sibTrans" cxnId="{1F01EEA3-D517-491F-8609-8FBFB1016A8A}">
      <dgm:prSet/>
      <dgm:spPr/>
      <dgm:t>
        <a:bodyPr/>
        <a:lstStyle/>
        <a:p>
          <a:endParaRPr lang="en-US"/>
        </a:p>
      </dgm:t>
    </dgm:pt>
    <dgm:pt modelId="{9CA57FFD-FFA2-42AD-B97B-FCF549FF4921}">
      <dgm:prSet/>
      <dgm:spPr/>
      <dgm:t>
        <a:bodyPr/>
        <a:lstStyle/>
        <a:p>
          <a:r>
            <a:rPr lang="en-US" dirty="0"/>
            <a:t>Appreciation</a:t>
          </a:r>
          <a:r>
            <a:rPr lang="en-US" baseline="0" dirty="0"/>
            <a:t> of nature as reasoning for research and protection  </a:t>
          </a:r>
          <a:endParaRPr lang="en-US" dirty="0"/>
        </a:p>
      </dgm:t>
    </dgm:pt>
    <dgm:pt modelId="{5BF6BE84-5A1A-46DB-945A-9398599BF3F0}" type="parTrans" cxnId="{4708ED96-B305-4078-8247-9526D10D8106}">
      <dgm:prSet/>
      <dgm:spPr/>
      <dgm:t>
        <a:bodyPr/>
        <a:lstStyle/>
        <a:p>
          <a:endParaRPr lang="en-US"/>
        </a:p>
      </dgm:t>
    </dgm:pt>
    <dgm:pt modelId="{F946BF9F-FBC2-465B-8744-287AE7E76974}" type="sibTrans" cxnId="{4708ED96-B305-4078-8247-9526D10D8106}">
      <dgm:prSet/>
      <dgm:spPr/>
      <dgm:t>
        <a:bodyPr/>
        <a:lstStyle/>
        <a:p>
          <a:endParaRPr lang="en-US"/>
        </a:p>
      </dgm:t>
    </dgm:pt>
    <dgm:pt modelId="{4DC4F96B-752F-4C52-906B-3864A16A1F70}">
      <dgm:prSet/>
      <dgm:spPr/>
      <dgm:t>
        <a:bodyPr/>
        <a:lstStyle/>
        <a:p>
          <a:r>
            <a:rPr lang="en-US" dirty="0"/>
            <a:t>Cultural</a:t>
          </a:r>
          <a:r>
            <a:rPr lang="en-US" baseline="0" dirty="0"/>
            <a:t> context and transferability of learnt material</a:t>
          </a:r>
          <a:endParaRPr lang="en-US" dirty="0"/>
        </a:p>
      </dgm:t>
    </dgm:pt>
    <dgm:pt modelId="{E7BFEB2F-AD42-4B63-8815-7D4BAE2B9413}" type="parTrans" cxnId="{02E41E7C-EBC8-4784-A4C4-7C85E8863DBA}">
      <dgm:prSet/>
      <dgm:spPr/>
      <dgm:t>
        <a:bodyPr/>
        <a:lstStyle/>
        <a:p>
          <a:endParaRPr lang="en-US"/>
        </a:p>
      </dgm:t>
    </dgm:pt>
    <dgm:pt modelId="{634F15E7-13FB-4C47-88B2-F70F5AE3DDF2}" type="sibTrans" cxnId="{02E41E7C-EBC8-4784-A4C4-7C85E8863DBA}">
      <dgm:prSet/>
      <dgm:spPr/>
      <dgm:t>
        <a:bodyPr/>
        <a:lstStyle/>
        <a:p>
          <a:endParaRPr lang="en-US"/>
        </a:p>
      </dgm:t>
    </dgm:pt>
    <dgm:pt modelId="{5A410228-A04E-4B2B-8FE5-12E8F859D1E8}">
      <dgm:prSet/>
      <dgm:spPr/>
      <dgm:t>
        <a:bodyPr/>
        <a:lstStyle/>
        <a:p>
          <a:r>
            <a:rPr lang="en-US" dirty="0"/>
            <a:t>Learning about nature as a way of learning about oneself and others</a:t>
          </a:r>
        </a:p>
      </dgm:t>
    </dgm:pt>
    <dgm:pt modelId="{B1B828FA-B647-4146-8BFD-BCB1A8BC6C3A}" type="parTrans" cxnId="{6E8F613F-FD9E-415A-B089-063F9A07CCF2}">
      <dgm:prSet/>
      <dgm:spPr/>
      <dgm:t>
        <a:bodyPr/>
        <a:lstStyle/>
        <a:p>
          <a:endParaRPr lang="en-US"/>
        </a:p>
      </dgm:t>
    </dgm:pt>
    <dgm:pt modelId="{ADB7ABB7-E775-4EB3-9B63-0F4908A9E603}" type="sibTrans" cxnId="{6E8F613F-FD9E-415A-B089-063F9A07CCF2}">
      <dgm:prSet/>
      <dgm:spPr/>
      <dgm:t>
        <a:bodyPr/>
        <a:lstStyle/>
        <a:p>
          <a:endParaRPr lang="en-US"/>
        </a:p>
      </dgm:t>
    </dgm:pt>
    <dgm:pt modelId="{522CD25A-0E9F-C74D-A0BC-7C428F068E55}" type="pres">
      <dgm:prSet presAssocID="{CB322D01-1728-4AE7-8F56-6AE6F1E6F1C8}" presName="linear" presStyleCnt="0">
        <dgm:presLayoutVars>
          <dgm:animLvl val="lvl"/>
          <dgm:resizeHandles val="exact"/>
        </dgm:presLayoutVars>
      </dgm:prSet>
      <dgm:spPr/>
    </dgm:pt>
    <dgm:pt modelId="{4B4C04F5-4C11-9742-8B3A-0765A176C185}" type="pres">
      <dgm:prSet presAssocID="{A2F4FAE0-AD06-4E65-B640-6D5BF47EB5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342E29-A9D2-8F4F-8A2B-B17F845EBFAB}" type="pres">
      <dgm:prSet presAssocID="{7A362B19-1846-497A-A4F6-7FFD9F887951}" presName="spacer" presStyleCnt="0"/>
      <dgm:spPr/>
    </dgm:pt>
    <dgm:pt modelId="{A1752651-9A1E-CF4A-B095-CA6165A02E42}" type="pres">
      <dgm:prSet presAssocID="{4069EF62-63C6-42D8-8CF6-33D1064F47E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B564F0E-8DCE-4A45-85A6-E24A928C5220}" type="pres">
      <dgm:prSet presAssocID="{3FC497E2-29DB-47D5-B33E-DF99716BCE74}" presName="spacer" presStyleCnt="0"/>
      <dgm:spPr/>
    </dgm:pt>
    <dgm:pt modelId="{5D018860-DD7F-914A-80A5-D5DDE0079421}" type="pres">
      <dgm:prSet presAssocID="{9CA57FFD-FFA2-42AD-B97B-FCF549FF492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EDC41FA-C60E-0A4E-88B6-0852B792FA53}" type="pres">
      <dgm:prSet presAssocID="{F946BF9F-FBC2-465B-8744-287AE7E76974}" presName="spacer" presStyleCnt="0"/>
      <dgm:spPr/>
    </dgm:pt>
    <dgm:pt modelId="{18AE5986-E53A-4A4A-940F-9399874D5A09}" type="pres">
      <dgm:prSet presAssocID="{4DC4F96B-752F-4C52-906B-3864A16A1F7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A8D915-91B7-8346-8FC8-637E5713A1E0}" type="pres">
      <dgm:prSet presAssocID="{634F15E7-13FB-4C47-88B2-F70F5AE3DDF2}" presName="spacer" presStyleCnt="0"/>
      <dgm:spPr/>
    </dgm:pt>
    <dgm:pt modelId="{056ED542-5F17-B74F-A0F8-377524818075}" type="pres">
      <dgm:prSet presAssocID="{5A410228-A04E-4B2B-8FE5-12E8F859D1E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3B62D10-9394-3E46-959A-2D28B65AC6E9}" type="presOf" srcId="{A2F4FAE0-AD06-4E65-B640-6D5BF47EB5EB}" destId="{4B4C04F5-4C11-9742-8B3A-0765A176C185}" srcOrd="0" destOrd="0" presId="urn:microsoft.com/office/officeart/2005/8/layout/vList2"/>
    <dgm:cxn modelId="{6E8F613F-FD9E-415A-B089-063F9A07CCF2}" srcId="{CB322D01-1728-4AE7-8F56-6AE6F1E6F1C8}" destId="{5A410228-A04E-4B2B-8FE5-12E8F859D1E8}" srcOrd="4" destOrd="0" parTransId="{B1B828FA-B647-4146-8BFD-BCB1A8BC6C3A}" sibTransId="{ADB7ABB7-E775-4EB3-9B63-0F4908A9E603}"/>
    <dgm:cxn modelId="{9F2D0F58-07C1-43FE-A2F8-FAE42D4A4DBD}" srcId="{CB322D01-1728-4AE7-8F56-6AE6F1E6F1C8}" destId="{A2F4FAE0-AD06-4E65-B640-6D5BF47EB5EB}" srcOrd="0" destOrd="0" parTransId="{56CA8F7F-0515-4685-B0AE-9D759702699F}" sibTransId="{7A362B19-1846-497A-A4F6-7FFD9F887951}"/>
    <dgm:cxn modelId="{02E41E7C-EBC8-4784-A4C4-7C85E8863DBA}" srcId="{CB322D01-1728-4AE7-8F56-6AE6F1E6F1C8}" destId="{4DC4F96B-752F-4C52-906B-3864A16A1F70}" srcOrd="3" destOrd="0" parTransId="{E7BFEB2F-AD42-4B63-8815-7D4BAE2B9413}" sibTransId="{634F15E7-13FB-4C47-88B2-F70F5AE3DDF2}"/>
    <dgm:cxn modelId="{4708ED96-B305-4078-8247-9526D10D8106}" srcId="{CB322D01-1728-4AE7-8F56-6AE6F1E6F1C8}" destId="{9CA57FFD-FFA2-42AD-B97B-FCF549FF4921}" srcOrd="2" destOrd="0" parTransId="{5BF6BE84-5A1A-46DB-945A-9398599BF3F0}" sibTransId="{F946BF9F-FBC2-465B-8744-287AE7E76974}"/>
    <dgm:cxn modelId="{EF177BA3-5EEA-EE4E-9B98-DBF8BEE4E048}" type="presOf" srcId="{9CA57FFD-FFA2-42AD-B97B-FCF549FF4921}" destId="{5D018860-DD7F-914A-80A5-D5DDE0079421}" srcOrd="0" destOrd="0" presId="urn:microsoft.com/office/officeart/2005/8/layout/vList2"/>
    <dgm:cxn modelId="{1F01EEA3-D517-491F-8609-8FBFB1016A8A}" srcId="{CB322D01-1728-4AE7-8F56-6AE6F1E6F1C8}" destId="{4069EF62-63C6-42D8-8CF6-33D1064F47E5}" srcOrd="1" destOrd="0" parTransId="{6C983F06-00E6-4C56-A3AE-284489A14BC0}" sibTransId="{3FC497E2-29DB-47D5-B33E-DF99716BCE74}"/>
    <dgm:cxn modelId="{DBB247AF-53DF-1B46-BBB1-3588F74F6FC6}" type="presOf" srcId="{4069EF62-63C6-42D8-8CF6-33D1064F47E5}" destId="{A1752651-9A1E-CF4A-B095-CA6165A02E42}" srcOrd="0" destOrd="0" presId="urn:microsoft.com/office/officeart/2005/8/layout/vList2"/>
    <dgm:cxn modelId="{0EBD57BF-D1E0-744E-9B8F-97B2D810C149}" type="presOf" srcId="{4DC4F96B-752F-4C52-906B-3864A16A1F70}" destId="{18AE5986-E53A-4A4A-940F-9399874D5A09}" srcOrd="0" destOrd="0" presId="urn:microsoft.com/office/officeart/2005/8/layout/vList2"/>
    <dgm:cxn modelId="{6AD2E5C2-D6A1-B74A-ACB6-26FD6B8518F9}" type="presOf" srcId="{5A410228-A04E-4B2B-8FE5-12E8F859D1E8}" destId="{056ED542-5F17-B74F-A0F8-377524818075}" srcOrd="0" destOrd="0" presId="urn:microsoft.com/office/officeart/2005/8/layout/vList2"/>
    <dgm:cxn modelId="{20D4F0FA-C972-0F42-BC37-B3BF79FBC4E5}" type="presOf" srcId="{CB322D01-1728-4AE7-8F56-6AE6F1E6F1C8}" destId="{522CD25A-0E9F-C74D-A0BC-7C428F068E55}" srcOrd="0" destOrd="0" presId="urn:microsoft.com/office/officeart/2005/8/layout/vList2"/>
    <dgm:cxn modelId="{9A4AA33D-052F-8740-8E65-3CC9FFB119D7}" type="presParOf" srcId="{522CD25A-0E9F-C74D-A0BC-7C428F068E55}" destId="{4B4C04F5-4C11-9742-8B3A-0765A176C185}" srcOrd="0" destOrd="0" presId="urn:microsoft.com/office/officeart/2005/8/layout/vList2"/>
    <dgm:cxn modelId="{23950BF5-62F8-2349-BF38-B07E0DCAAF89}" type="presParOf" srcId="{522CD25A-0E9F-C74D-A0BC-7C428F068E55}" destId="{35342E29-A9D2-8F4F-8A2B-B17F845EBFAB}" srcOrd="1" destOrd="0" presId="urn:microsoft.com/office/officeart/2005/8/layout/vList2"/>
    <dgm:cxn modelId="{58878A70-1D9A-AA47-BAEF-97D305DF1C3A}" type="presParOf" srcId="{522CD25A-0E9F-C74D-A0BC-7C428F068E55}" destId="{A1752651-9A1E-CF4A-B095-CA6165A02E42}" srcOrd="2" destOrd="0" presId="urn:microsoft.com/office/officeart/2005/8/layout/vList2"/>
    <dgm:cxn modelId="{6C05082D-4C98-1341-BD9E-A20C909537AF}" type="presParOf" srcId="{522CD25A-0E9F-C74D-A0BC-7C428F068E55}" destId="{3B564F0E-8DCE-4A45-85A6-E24A928C5220}" srcOrd="3" destOrd="0" presId="urn:microsoft.com/office/officeart/2005/8/layout/vList2"/>
    <dgm:cxn modelId="{1DD49FCC-16D3-2E4A-9515-8875AA60C2B6}" type="presParOf" srcId="{522CD25A-0E9F-C74D-A0BC-7C428F068E55}" destId="{5D018860-DD7F-914A-80A5-D5DDE0079421}" srcOrd="4" destOrd="0" presId="urn:microsoft.com/office/officeart/2005/8/layout/vList2"/>
    <dgm:cxn modelId="{424427C9-6760-244D-9806-AD627A80C17E}" type="presParOf" srcId="{522CD25A-0E9F-C74D-A0BC-7C428F068E55}" destId="{1EDC41FA-C60E-0A4E-88B6-0852B792FA53}" srcOrd="5" destOrd="0" presId="urn:microsoft.com/office/officeart/2005/8/layout/vList2"/>
    <dgm:cxn modelId="{55C81D9F-35A3-CE48-AE81-B6BA044E2602}" type="presParOf" srcId="{522CD25A-0E9F-C74D-A0BC-7C428F068E55}" destId="{18AE5986-E53A-4A4A-940F-9399874D5A09}" srcOrd="6" destOrd="0" presId="urn:microsoft.com/office/officeart/2005/8/layout/vList2"/>
    <dgm:cxn modelId="{E9B41F93-BFC9-2740-B682-CE83AB530CF9}" type="presParOf" srcId="{522CD25A-0E9F-C74D-A0BC-7C428F068E55}" destId="{59A8D915-91B7-8346-8FC8-637E5713A1E0}" srcOrd="7" destOrd="0" presId="urn:microsoft.com/office/officeart/2005/8/layout/vList2"/>
    <dgm:cxn modelId="{2BE523CD-EF71-2743-AB51-1ACC3210AF23}" type="presParOf" srcId="{522CD25A-0E9F-C74D-A0BC-7C428F068E55}" destId="{056ED542-5F17-B74F-A0F8-37752481807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C04F5-4C11-9742-8B3A-0765A176C185}">
      <dsp:nvSpPr>
        <dsp:cNvPr id="0" name=""/>
        <dsp:cNvSpPr/>
      </dsp:nvSpPr>
      <dsp:spPr>
        <a:xfrm>
          <a:off x="0" y="21460"/>
          <a:ext cx="6544416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Diving in the </a:t>
          </a:r>
          <a:r>
            <a:rPr lang="en-US" sz="2200" kern="1200" dirty="0" err="1"/>
            <a:t>Gullmarsfjorden</a:t>
          </a:r>
          <a:r>
            <a:rPr lang="en-US" sz="2200" kern="1200" dirty="0"/>
            <a:t> </a:t>
          </a:r>
        </a:p>
      </dsp:txBody>
      <dsp:txXfrm>
        <a:off x="42663" y="64123"/>
        <a:ext cx="6459090" cy="788627"/>
      </dsp:txXfrm>
    </dsp:sp>
    <dsp:sp modelId="{A1752651-9A1E-CF4A-B095-CA6165A02E42}">
      <dsp:nvSpPr>
        <dsp:cNvPr id="0" name=""/>
        <dsp:cNvSpPr/>
      </dsp:nvSpPr>
      <dsp:spPr>
        <a:xfrm>
          <a:off x="0" y="958774"/>
          <a:ext cx="6544416" cy="873953"/>
        </a:xfrm>
        <a:prstGeom prst="roundRect">
          <a:avLst/>
        </a:prstGeom>
        <a:solidFill>
          <a:schemeClr val="accent2">
            <a:hueOff val="2332520"/>
            <a:satOff val="3687"/>
            <a:lumOff val="-12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/>
            <a:t>Learning about geology, flora and fauna</a:t>
          </a:r>
          <a:endParaRPr lang="en-US" sz="2200" kern="1200" dirty="0"/>
        </a:p>
      </dsp:txBody>
      <dsp:txXfrm>
        <a:off x="42663" y="1001437"/>
        <a:ext cx="6459090" cy="788627"/>
      </dsp:txXfrm>
    </dsp:sp>
    <dsp:sp modelId="{5D018860-DD7F-914A-80A5-D5DDE0079421}">
      <dsp:nvSpPr>
        <dsp:cNvPr id="0" name=""/>
        <dsp:cNvSpPr/>
      </dsp:nvSpPr>
      <dsp:spPr>
        <a:xfrm>
          <a:off x="0" y="1896087"/>
          <a:ext cx="6544416" cy="873953"/>
        </a:xfrm>
        <a:prstGeom prst="roundRect">
          <a:avLst/>
        </a:prstGeom>
        <a:solidFill>
          <a:schemeClr val="accent2">
            <a:hueOff val="4665041"/>
            <a:satOff val="7373"/>
            <a:lumOff val="-25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Appreciation</a:t>
          </a:r>
          <a:r>
            <a:rPr lang="en-US" sz="2200" kern="1200" baseline="0" dirty="0"/>
            <a:t> of nature as reasoning for research and protection  </a:t>
          </a:r>
          <a:endParaRPr lang="en-US" sz="2200" kern="1200" dirty="0"/>
        </a:p>
      </dsp:txBody>
      <dsp:txXfrm>
        <a:off x="42663" y="1938750"/>
        <a:ext cx="6459090" cy="788627"/>
      </dsp:txXfrm>
    </dsp:sp>
    <dsp:sp modelId="{18AE5986-E53A-4A4A-940F-9399874D5A09}">
      <dsp:nvSpPr>
        <dsp:cNvPr id="0" name=""/>
        <dsp:cNvSpPr/>
      </dsp:nvSpPr>
      <dsp:spPr>
        <a:xfrm>
          <a:off x="0" y="2833401"/>
          <a:ext cx="6544416" cy="873953"/>
        </a:xfrm>
        <a:prstGeom prst="roundRect">
          <a:avLst/>
        </a:prstGeom>
        <a:solidFill>
          <a:schemeClr val="accent2">
            <a:hueOff val="6997561"/>
            <a:satOff val="11060"/>
            <a:lumOff val="-38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Cultural</a:t>
          </a:r>
          <a:r>
            <a:rPr lang="en-US" sz="2200" kern="1200" baseline="0" dirty="0"/>
            <a:t> context and transferability of learnt material</a:t>
          </a:r>
          <a:endParaRPr lang="en-US" sz="2200" kern="1200" dirty="0"/>
        </a:p>
      </dsp:txBody>
      <dsp:txXfrm>
        <a:off x="42663" y="2876064"/>
        <a:ext cx="6459090" cy="788627"/>
      </dsp:txXfrm>
    </dsp:sp>
    <dsp:sp modelId="{056ED542-5F17-B74F-A0F8-377524818075}">
      <dsp:nvSpPr>
        <dsp:cNvPr id="0" name=""/>
        <dsp:cNvSpPr/>
      </dsp:nvSpPr>
      <dsp:spPr>
        <a:xfrm>
          <a:off x="0" y="3770714"/>
          <a:ext cx="6544416" cy="873953"/>
        </a:xfrm>
        <a:prstGeom prst="roundRect">
          <a:avLst/>
        </a:prstGeom>
        <a:solidFill>
          <a:schemeClr val="accent2">
            <a:hueOff val="9330081"/>
            <a:satOff val="14747"/>
            <a:lumOff val="-5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Learning about nature as a way of learning about oneself and others</a:t>
          </a:r>
        </a:p>
      </dsp:txBody>
      <dsp:txXfrm>
        <a:off x="42663" y="3813377"/>
        <a:ext cx="6459090" cy="788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0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4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0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5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6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6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CC6655D2-5BA9-4A11-9D74-4BB505581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568F0161-056C-FF3A-7548-6D17194A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76874C57-217D-4F9E-B1AC-0CF345747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66639" cy="6858000"/>
          </a:xfrm>
          <a:custGeom>
            <a:avLst/>
            <a:gdLst>
              <a:gd name="connsiteX0" fmla="*/ 0 w 8866639"/>
              <a:gd name="connsiteY0" fmla="*/ 0 h 6858000"/>
              <a:gd name="connsiteX1" fmla="*/ 6574186 w 8866639"/>
              <a:gd name="connsiteY1" fmla="*/ 0 h 6858000"/>
              <a:gd name="connsiteX2" fmla="*/ 6716697 w 8866639"/>
              <a:gd name="connsiteY2" fmla="*/ 58392 h 6858000"/>
              <a:gd name="connsiteX3" fmla="*/ 8866639 w 8866639"/>
              <a:gd name="connsiteY3" fmla="*/ 3428999 h 6858000"/>
              <a:gd name="connsiteX4" fmla="*/ 6716697 w 8866639"/>
              <a:gd name="connsiteY4" fmla="*/ 6799606 h 6858000"/>
              <a:gd name="connsiteX5" fmla="*/ 6574179 w 8866639"/>
              <a:gd name="connsiteY5" fmla="*/ 6858000 h 6858000"/>
              <a:gd name="connsiteX6" fmla="*/ 0 w 886663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639" h="6858000">
                <a:moveTo>
                  <a:pt x="0" y="0"/>
                </a:moveTo>
                <a:lnTo>
                  <a:pt x="6574186" y="0"/>
                </a:lnTo>
                <a:lnTo>
                  <a:pt x="6716697" y="58392"/>
                </a:lnTo>
                <a:cubicBezTo>
                  <a:pt x="7980128" y="613718"/>
                  <a:pt x="8866639" y="1913774"/>
                  <a:pt x="8866639" y="3428999"/>
                </a:cubicBezTo>
                <a:cubicBezTo>
                  <a:pt x="8866639" y="4944224"/>
                  <a:pt x="7980128" y="6244279"/>
                  <a:pt x="6716697" y="6799606"/>
                </a:cubicBezTo>
                <a:lnTo>
                  <a:pt x="65741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5C48D2-3E6E-07DD-CCD1-0A427FBB8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716" y="2109146"/>
            <a:ext cx="7023208" cy="1943102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Following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the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water‘s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flow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EE59FF-35F5-BF2B-03EB-DDCBEFC56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5181601" cy="1142996"/>
          </a:xfrm>
        </p:spPr>
        <p:txBody>
          <a:bodyPr anchor="b"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Daria Fomina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344D9A9A-6DCE-44A3-9A92-573DA29D9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2582" y="4920277"/>
            <a:ext cx="10149418" cy="1943102"/>
          </a:xfrm>
          <a:custGeom>
            <a:avLst/>
            <a:gdLst>
              <a:gd name="connsiteX0" fmla="*/ 3712194 w 10149418"/>
              <a:gd name="connsiteY0" fmla="*/ 0 h 1943102"/>
              <a:gd name="connsiteX1" fmla="*/ 10149418 w 10149418"/>
              <a:gd name="connsiteY1" fmla="*/ 0 h 1943102"/>
              <a:gd name="connsiteX2" fmla="*/ 10149418 w 10149418"/>
              <a:gd name="connsiteY2" fmla="*/ 1943102 h 1943102"/>
              <a:gd name="connsiteX3" fmla="*/ 0 w 10149418"/>
              <a:gd name="connsiteY3" fmla="*/ 1943102 h 1943102"/>
              <a:gd name="connsiteX4" fmla="*/ 46999 w 10149418"/>
              <a:gd name="connsiteY4" fmla="*/ 1752976 h 1943102"/>
              <a:gd name="connsiteX5" fmla="*/ 2399231 w 10149418"/>
              <a:gd name="connsiteY5" fmla="*/ 1 h 1943102"/>
              <a:gd name="connsiteX6" fmla="*/ 2509820 w 10149418"/>
              <a:gd name="connsiteY6" fmla="*/ 2797 h 1943102"/>
              <a:gd name="connsiteX7" fmla="*/ 3712194 w 10149418"/>
              <a:gd name="connsiteY7" fmla="*/ 2797 h 194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49418" h="1943102">
                <a:moveTo>
                  <a:pt x="3712194" y="0"/>
                </a:moveTo>
                <a:lnTo>
                  <a:pt x="10149418" y="0"/>
                </a:lnTo>
                <a:lnTo>
                  <a:pt x="10149418" y="1943102"/>
                </a:lnTo>
                <a:lnTo>
                  <a:pt x="0" y="1943102"/>
                </a:lnTo>
                <a:lnTo>
                  <a:pt x="46999" y="1752976"/>
                </a:lnTo>
                <a:cubicBezTo>
                  <a:pt x="348562" y="739254"/>
                  <a:pt x="1287566" y="1"/>
                  <a:pt x="2399231" y="1"/>
                </a:cubicBezTo>
                <a:lnTo>
                  <a:pt x="2509820" y="2797"/>
                </a:lnTo>
                <a:lnTo>
                  <a:pt x="3712194" y="279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1C6AF2-8E1B-390F-D4A7-BDF7785F39C3}"/>
              </a:ext>
            </a:extLst>
          </p:cNvPr>
          <p:cNvSpPr txBox="1"/>
          <p:nvPr/>
        </p:nvSpPr>
        <p:spPr>
          <a:xfrm>
            <a:off x="921716" y="4227775"/>
            <a:ext cx="686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cooperative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educational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measure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255FE8-A361-AB98-87B0-88210C4C6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39" y="-171598"/>
            <a:ext cx="3693459" cy="36934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7058C0-7F98-7B94-6F9B-3E2DE0BB9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042" y="103911"/>
            <a:ext cx="2778523" cy="5818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882F9F2-691E-49EE-082E-F53FA5239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656" y="5606068"/>
            <a:ext cx="2409429" cy="11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A3F31-BBFD-02F8-1FA8-486B407B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AA6AF2-3865-8EB9-AC87-ABB6C62E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/>
              <a:t>Aesthetic</a:t>
            </a:r>
            <a:r>
              <a:rPr lang="de-DE" dirty="0"/>
              <a:t> </a:t>
            </a:r>
            <a:r>
              <a:rPr lang="de-DE" dirty="0" err="1"/>
              <a:t>education</a:t>
            </a:r>
            <a:endParaRPr lang="de-DE" dirty="0"/>
          </a:p>
          <a:p>
            <a:pPr lvl="1"/>
            <a:r>
              <a:rPr lang="de-DE" dirty="0" err="1"/>
              <a:t>reaching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bounds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rating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  <a:p>
            <a:pPr lvl="1"/>
            <a:r>
              <a:rPr lang="de-DE" dirty="0"/>
              <a:t>Formation and </a:t>
            </a:r>
            <a:r>
              <a:rPr lang="de-DE" dirty="0" err="1"/>
              <a:t>articulation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personality</a:t>
            </a:r>
            <a:endParaRPr lang="de-DE" dirty="0"/>
          </a:p>
          <a:p>
            <a:pPr lvl="1"/>
            <a:r>
              <a:rPr lang="de-DE" dirty="0" err="1"/>
              <a:t>Artistic</a:t>
            </a:r>
            <a:r>
              <a:rPr lang="de-DE" dirty="0"/>
              <a:t> and </a:t>
            </a:r>
            <a:r>
              <a:rPr lang="de-DE" dirty="0" err="1"/>
              <a:t>abstract</a:t>
            </a:r>
            <a:r>
              <a:rPr lang="de-DE" dirty="0"/>
              <a:t> </a:t>
            </a:r>
            <a:r>
              <a:rPr lang="de-DE" dirty="0" err="1"/>
              <a:t>thinking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sustenance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teaching</a:t>
            </a:r>
            <a:r>
              <a:rPr lang="de-DE" dirty="0"/>
              <a:t> and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  <a:p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oriented</a:t>
            </a:r>
            <a:r>
              <a:rPr lang="de-DE" dirty="0"/>
              <a:t> on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  <a:p>
            <a:pPr lvl="1"/>
            <a:r>
              <a:rPr lang="de-DE" dirty="0"/>
              <a:t>Topics </a:t>
            </a:r>
            <a:r>
              <a:rPr lang="de-DE" dirty="0" err="1"/>
              <a:t>are</a:t>
            </a:r>
            <a:r>
              <a:rPr lang="de-DE" dirty="0"/>
              <a:t> fully </a:t>
            </a:r>
            <a:r>
              <a:rPr lang="de-DE" dirty="0" err="1"/>
              <a:t>exhausted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multiple </a:t>
            </a:r>
            <a:r>
              <a:rPr lang="de-DE" dirty="0" err="1"/>
              <a:t>perspectives</a:t>
            </a:r>
            <a:endParaRPr lang="de-DE" dirty="0"/>
          </a:p>
          <a:p>
            <a:pPr lvl="1"/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subjects</a:t>
            </a:r>
            <a:endParaRPr lang="de-DE" dirty="0"/>
          </a:p>
          <a:p>
            <a:r>
              <a:rPr lang="de-DE" dirty="0" err="1"/>
              <a:t>Adaptable</a:t>
            </a:r>
            <a:r>
              <a:rPr lang="de-DE" dirty="0"/>
              <a:t> </a:t>
            </a:r>
            <a:r>
              <a:rPr lang="de-DE" dirty="0" err="1"/>
              <a:t>materials</a:t>
            </a:r>
            <a:endParaRPr lang="de-DE" dirty="0"/>
          </a:p>
          <a:p>
            <a:pPr lvl="1"/>
            <a:r>
              <a:rPr lang="de-DE" dirty="0"/>
              <a:t>Flexible time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shortening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broadening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</a:t>
            </a:r>
            <a:endParaRPr lang="de-DE" dirty="0"/>
          </a:p>
          <a:p>
            <a:pPr lvl="1"/>
            <a:r>
              <a:rPr lang="de-DE" dirty="0"/>
              <a:t>Variable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and </a:t>
            </a:r>
            <a:r>
              <a:rPr lang="de-DE" dirty="0" err="1"/>
              <a:t>media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51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Nahaufnahme eines offenen Buchs">
            <a:extLst>
              <a:ext uri="{FF2B5EF4-FFF2-40B4-BE49-F238E27FC236}">
                <a16:creationId xmlns:a16="http://schemas.microsoft.com/office/drawing/2014/main" id="{E825D196-78B6-A465-AFC0-2851FD69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19" r="28935"/>
          <a:stretch>
            <a:fillRect/>
          </a:stretch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F2D6D2-C24D-1AF5-63ED-CD42A719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94911"/>
            <a:ext cx="6397496" cy="300236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e-DE" sz="2500" dirty="0"/>
              <a:t>Friedrich Schiller:</a:t>
            </a:r>
            <a:br>
              <a:rPr lang="de-DE" sz="2500" dirty="0"/>
            </a:br>
            <a:br>
              <a:rPr lang="de-DE" sz="2500" dirty="0"/>
            </a:br>
            <a:r>
              <a:rPr lang="de-DE" sz="3600" i="1" dirty="0"/>
              <a:t>“Man </a:t>
            </a:r>
            <a:r>
              <a:rPr lang="de-DE" sz="3600" i="1" dirty="0" err="1"/>
              <a:t>is</a:t>
            </a:r>
            <a:r>
              <a:rPr lang="de-DE" sz="3600" i="1" dirty="0"/>
              <a:t> </a:t>
            </a:r>
            <a:r>
              <a:rPr lang="de-DE" sz="3600" i="1" dirty="0" err="1"/>
              <a:t>only</a:t>
            </a:r>
            <a:r>
              <a:rPr lang="de-DE" sz="3600" i="1" dirty="0"/>
              <a:t> fully human </a:t>
            </a:r>
            <a:r>
              <a:rPr lang="de-DE" sz="3600" i="1" dirty="0" err="1"/>
              <a:t>when</a:t>
            </a:r>
            <a:r>
              <a:rPr lang="de-DE" sz="3600" i="1" dirty="0"/>
              <a:t> he </a:t>
            </a:r>
            <a:r>
              <a:rPr lang="de-DE" sz="3600" i="1" dirty="0" err="1"/>
              <a:t>plays</a:t>
            </a:r>
            <a:r>
              <a:rPr lang="de-DE" sz="3600" i="1" dirty="0"/>
              <a:t>.“</a:t>
            </a:r>
            <a:br>
              <a:rPr lang="de-DE" sz="3600" i="1" dirty="0"/>
            </a:br>
            <a:br>
              <a:rPr lang="de-DE" sz="3600" i="1" dirty="0"/>
            </a:br>
            <a:r>
              <a:rPr lang="de-DE" sz="2200" dirty="0"/>
              <a:t>„Der Mensch ist nur da ganz Mensch, wo er spielt.„</a:t>
            </a:r>
            <a:br>
              <a:rPr lang="de-DE" sz="2400" dirty="0"/>
            </a:br>
            <a:endParaRPr lang="de-DE" sz="25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5C4C3-EA31-FB83-74C3-1D04E8E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802979"/>
            <a:ext cx="6096000" cy="18910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In: Ästhetische Erziehung des Menschen –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aesthetic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man. (1795) </a:t>
            </a:r>
          </a:p>
          <a:p>
            <a:pPr marL="0" indent="0">
              <a:buNone/>
            </a:pPr>
            <a:r>
              <a:rPr lang="de-DE" b="1" dirty="0"/>
              <a:t>Freedom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person</a:t>
            </a:r>
            <a:r>
              <a:rPr lang="de-DE" b="1" dirty="0"/>
              <a:t> in </a:t>
            </a:r>
            <a:r>
              <a:rPr lang="de-DE" b="1" dirty="0" err="1"/>
              <a:t>relation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state</a:t>
            </a:r>
            <a:r>
              <a:rPr lang="de-DE" b="1" dirty="0"/>
              <a:t>: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realization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individual </a:t>
            </a:r>
            <a:r>
              <a:rPr lang="de-DE" b="1" dirty="0" err="1"/>
              <a:t>by</a:t>
            </a:r>
            <a:r>
              <a:rPr lang="de-DE" b="1" dirty="0"/>
              <a:t> a moral-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understanding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beauty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67725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9786F-5096-A654-AC2E-DB4D7FD5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867429"/>
          </a:xfrm>
        </p:spPr>
        <p:txBody>
          <a:bodyPr>
            <a:normAutofit/>
          </a:bodyPr>
          <a:lstStyle/>
          <a:p>
            <a:r>
              <a:rPr lang="de-DE" sz="3600" dirty="0"/>
              <a:t>Sources, </a:t>
            </a:r>
            <a:r>
              <a:rPr lang="de-DE" sz="3600" dirty="0" err="1"/>
              <a:t>literature</a:t>
            </a: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2E981D-D6EF-5176-2FFC-01D1ECE0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5" y="1458096"/>
            <a:ext cx="9914860" cy="4809235"/>
          </a:xfrm>
        </p:spPr>
        <p:txBody>
          <a:bodyPr>
            <a:normAutofit fontScale="92500" lnSpcReduction="20000"/>
          </a:bodyPr>
          <a:lstStyle/>
          <a:p>
            <a:r>
              <a:rPr lang="de-DE" sz="1800" dirty="0"/>
              <a:t>Andrash </a:t>
            </a:r>
            <a:r>
              <a:rPr lang="de-DE" sz="1800" dirty="0" err="1"/>
              <a:t>Sharvari</a:t>
            </a:r>
            <a:r>
              <a:rPr lang="de-DE" sz="1800" dirty="0"/>
              <a:t>, Eva Gaal: Who </a:t>
            </a:r>
            <a:r>
              <a:rPr lang="de-DE" sz="1800" dirty="0" err="1"/>
              <a:t>drinks</a:t>
            </a:r>
            <a:r>
              <a:rPr lang="de-DE" sz="1800" dirty="0"/>
              <a:t> </a:t>
            </a:r>
            <a:r>
              <a:rPr lang="de-DE" sz="1800" dirty="0" err="1"/>
              <a:t>what</a:t>
            </a:r>
            <a:r>
              <a:rPr lang="de-DE" sz="1800" dirty="0"/>
              <a:t>? (Org.: </a:t>
            </a:r>
            <a:r>
              <a:rPr lang="ru-RU" sz="1800" dirty="0" err="1"/>
              <a:t>Андраш</a:t>
            </a:r>
            <a:r>
              <a:rPr lang="ru-RU" sz="1800" dirty="0"/>
              <a:t> </a:t>
            </a:r>
            <a:r>
              <a:rPr lang="ru-RU" sz="1800" dirty="0" err="1"/>
              <a:t>Шарвари</a:t>
            </a:r>
            <a:r>
              <a:rPr lang="ru-RU" sz="1800" dirty="0"/>
              <a:t>, Ева </a:t>
            </a:r>
            <a:r>
              <a:rPr lang="ru-RU" sz="1800" dirty="0" err="1"/>
              <a:t>Гаал</a:t>
            </a:r>
            <a:r>
              <a:rPr lang="ru-RU" sz="1800" dirty="0"/>
              <a:t>: Кто что пьет?),</a:t>
            </a:r>
            <a:r>
              <a:rPr lang="en-US" sz="1800" dirty="0"/>
              <a:t> Hungary</a:t>
            </a:r>
            <a:r>
              <a:rPr lang="de-DE" sz="1800" dirty="0"/>
              <a:t>, 1978.</a:t>
            </a:r>
          </a:p>
          <a:p>
            <a:r>
              <a:rPr lang="de-DE" sz="1800" dirty="0"/>
              <a:t>Hermann Krekeler, Marlies Rieper-Bastian: </a:t>
            </a:r>
            <a:r>
              <a:rPr lang="de-DE" sz="1800" dirty="0" err="1"/>
              <a:t>Exciting</a:t>
            </a:r>
            <a:r>
              <a:rPr lang="de-DE" sz="1800" dirty="0"/>
              <a:t> Experiments. </a:t>
            </a:r>
            <a:r>
              <a:rPr lang="de-DE" sz="1800" dirty="0" err="1"/>
              <a:t>Playfully</a:t>
            </a:r>
            <a:r>
              <a:rPr lang="de-DE" sz="1800" dirty="0"/>
              <a:t> </a:t>
            </a:r>
            <a:r>
              <a:rPr lang="de-DE" sz="1800" dirty="0" err="1"/>
              <a:t>exploring</a:t>
            </a:r>
            <a:r>
              <a:rPr lang="de-DE" sz="1800" dirty="0"/>
              <a:t> </a:t>
            </a:r>
            <a:r>
              <a:rPr lang="de-DE" sz="1800" dirty="0" err="1"/>
              <a:t>natural</a:t>
            </a:r>
            <a:r>
              <a:rPr lang="de-DE" sz="1800" dirty="0"/>
              <a:t> </a:t>
            </a:r>
            <a:r>
              <a:rPr lang="de-DE" sz="1800" dirty="0" err="1"/>
              <a:t>sciences</a:t>
            </a:r>
            <a:r>
              <a:rPr lang="de-DE" sz="1800" dirty="0"/>
              <a:t>. (Org.: Spannende Experimente. Naturwissenschaft spielerisch erleben.) Germany, 2007.</a:t>
            </a:r>
          </a:p>
          <a:p>
            <a:r>
              <a:rPr lang="de-DE" sz="1800" dirty="0"/>
              <a:t>Prof. Siegfried Aust: Was ist was– </a:t>
            </a:r>
            <a:r>
              <a:rPr lang="de-DE" sz="1800" dirty="0" err="1"/>
              <a:t>Wheather</a:t>
            </a:r>
            <a:r>
              <a:rPr lang="de-DE" sz="1800" dirty="0"/>
              <a:t>. In </a:t>
            </a:r>
            <a:r>
              <a:rPr lang="de-DE" sz="1800" dirty="0" err="1"/>
              <a:t>russian</a:t>
            </a:r>
            <a:r>
              <a:rPr lang="de-DE" sz="1800" dirty="0"/>
              <a:t> </a:t>
            </a:r>
            <a:r>
              <a:rPr lang="de-DE" sz="1800" dirty="0" err="1"/>
              <a:t>translation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publisher</a:t>
            </a:r>
            <a:r>
              <a:rPr lang="de-DE" sz="1800" dirty="0"/>
              <a:t> Slovo, Org. Tessloff Nürnberg,1989. </a:t>
            </a:r>
          </a:p>
          <a:p>
            <a:r>
              <a:rPr lang="de-DE" sz="1800" dirty="0"/>
              <a:t>Ulrike Kurth (</a:t>
            </a:r>
            <a:r>
              <a:rPr lang="de-DE" sz="1800" dirty="0" err="1"/>
              <a:t>editor</a:t>
            </a:r>
            <a:r>
              <a:rPr lang="de-DE" sz="1800" dirty="0"/>
              <a:t>): New </a:t>
            </a:r>
            <a:r>
              <a:rPr lang="de-DE" sz="1800" dirty="0" err="1"/>
              <a:t>stories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museum</a:t>
            </a:r>
            <a:r>
              <a:rPr lang="de-DE" sz="1800" dirty="0"/>
              <a:t> </a:t>
            </a:r>
            <a:r>
              <a:rPr lang="de-DE" sz="1800" dirty="0" err="1"/>
              <a:t>mouse</a:t>
            </a:r>
            <a:r>
              <a:rPr lang="de-DE" sz="1800" dirty="0"/>
              <a:t>. (Org.: Neue Geschichten der Museumsmaus.) Bielefeld, 2025.</a:t>
            </a:r>
          </a:p>
          <a:p>
            <a:endParaRPr lang="de-DE" sz="1800" dirty="0"/>
          </a:p>
          <a:p>
            <a:r>
              <a:rPr lang="de-DE" sz="1800" dirty="0"/>
              <a:t>Claudia </a:t>
            </a:r>
            <a:r>
              <a:rPr lang="de-DE" sz="1800" dirty="0" err="1"/>
              <a:t>Vorst</a:t>
            </a:r>
            <a:r>
              <a:rPr lang="de-DE" sz="1800" dirty="0"/>
              <a:t> (</a:t>
            </a:r>
            <a:r>
              <a:rPr lang="de-DE" sz="1800" dirty="0" err="1"/>
              <a:t>editor</a:t>
            </a:r>
            <a:r>
              <a:rPr lang="de-DE" sz="1800" dirty="0"/>
              <a:t>): </a:t>
            </a:r>
            <a:r>
              <a:rPr lang="de-DE" sz="1800" dirty="0" err="1"/>
              <a:t>Aesthetic</a:t>
            </a:r>
            <a:r>
              <a:rPr lang="de-DE" sz="1800" dirty="0"/>
              <a:t> </a:t>
            </a:r>
            <a:r>
              <a:rPr lang="de-DE" sz="1800" dirty="0" err="1"/>
              <a:t>learning</a:t>
            </a:r>
            <a:r>
              <a:rPr lang="de-DE" sz="1800" dirty="0"/>
              <a:t>: </a:t>
            </a:r>
            <a:r>
              <a:rPr lang="de-DE" sz="1800" dirty="0" err="1"/>
              <a:t>subject-didactic</a:t>
            </a:r>
            <a:r>
              <a:rPr lang="de-DE" sz="1800" dirty="0"/>
              <a:t> fundamental </a:t>
            </a:r>
            <a:r>
              <a:rPr lang="de-DE" sz="1800" dirty="0" err="1"/>
              <a:t>questions</a:t>
            </a:r>
            <a:r>
              <a:rPr lang="de-DE" sz="1800" dirty="0"/>
              <a:t> and </a:t>
            </a:r>
            <a:r>
              <a:rPr lang="de-DE" sz="1800" dirty="0" err="1"/>
              <a:t>practice-oriented</a:t>
            </a:r>
            <a:r>
              <a:rPr lang="de-DE" sz="1800" dirty="0"/>
              <a:t> </a:t>
            </a:r>
            <a:r>
              <a:rPr lang="de-DE" sz="1800" dirty="0" err="1"/>
              <a:t>concepts</a:t>
            </a:r>
            <a:r>
              <a:rPr lang="de-DE" sz="1800" dirty="0"/>
              <a:t> in </a:t>
            </a:r>
            <a:r>
              <a:rPr lang="de-DE" sz="1800" dirty="0" err="1"/>
              <a:t>the</a:t>
            </a:r>
            <a:r>
              <a:rPr lang="de-DE" sz="1800" dirty="0"/>
              <a:t> </a:t>
            </a:r>
            <a:r>
              <a:rPr lang="de-DE" sz="1800" dirty="0" err="1"/>
              <a:t>interdisciplinary</a:t>
            </a:r>
            <a:r>
              <a:rPr lang="de-DE" sz="1800" dirty="0"/>
              <a:t> </a:t>
            </a:r>
            <a:r>
              <a:rPr lang="de-DE" sz="1800" dirty="0" err="1"/>
              <a:t>contextof</a:t>
            </a:r>
            <a:r>
              <a:rPr lang="de-DE" sz="1800" dirty="0"/>
              <a:t> </a:t>
            </a:r>
            <a:r>
              <a:rPr lang="de-DE" sz="1800" dirty="0" err="1"/>
              <a:t>teacher</a:t>
            </a:r>
            <a:r>
              <a:rPr lang="de-DE" sz="1800" dirty="0"/>
              <a:t> </a:t>
            </a:r>
            <a:r>
              <a:rPr lang="de-DE" sz="1800" dirty="0" err="1"/>
              <a:t>education</a:t>
            </a:r>
            <a:r>
              <a:rPr lang="de-DE" sz="1800" dirty="0"/>
              <a:t> and </a:t>
            </a:r>
            <a:r>
              <a:rPr lang="de-DE" sz="1800" dirty="0" err="1"/>
              <a:t>school</a:t>
            </a:r>
            <a:r>
              <a:rPr lang="de-DE" sz="1800" dirty="0"/>
              <a:t>. (Org.: Ästhetisches Lernen : fachdidaktische Grundfragen und praxisorientierte Konzepte im interdisziplinären Kontext von Lehrerbildung und Schule.) In: Studien zur Germanistik und Anglistik : 18. Frankfurt am Main, 2008.</a:t>
            </a:r>
          </a:p>
          <a:p>
            <a:r>
              <a:rPr lang="de-DE" sz="1800" dirty="0"/>
              <a:t>Friedrich Schiller: On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aesthetic</a:t>
            </a:r>
            <a:r>
              <a:rPr lang="de-DE" sz="1800" dirty="0"/>
              <a:t> </a:t>
            </a:r>
            <a:r>
              <a:rPr lang="de-DE" sz="1800" dirty="0" err="1"/>
              <a:t>education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man, in a </a:t>
            </a:r>
            <a:r>
              <a:rPr lang="de-DE" sz="1800" dirty="0" err="1"/>
              <a:t>series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letters</a:t>
            </a:r>
            <a:r>
              <a:rPr lang="de-DE" sz="1800" dirty="0"/>
              <a:t>. (Org.: Über die ästhetische Erziehung des Menschen, in einer Reihe von Briefen.) 1795. Frankfurt am Main, 2009.</a:t>
            </a:r>
          </a:p>
        </p:txBody>
      </p:sp>
    </p:spTree>
    <p:extLst>
      <p:ext uri="{BB962C8B-B14F-4D97-AF65-F5344CB8AC3E}">
        <p14:creationId xmlns:p14="http://schemas.microsoft.com/office/powerpoint/2010/main" val="81952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2F0BB0A-8DF3-4107-815E-1A34A0ED8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Text, Zeichnung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AA0BE9A6-A348-AF19-E098-E39A05884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365" r="18903" b="7025"/>
          <a:stretch>
            <a:fillRect/>
          </a:stretch>
        </p:blipFill>
        <p:spPr>
          <a:xfrm rot="16200000">
            <a:off x="2667001" y="-2667000"/>
            <a:ext cx="6857999" cy="12192001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99347E-C53E-49B7-9685-F4B751637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8546"/>
            <a:ext cx="12192000" cy="4719454"/>
          </a:xfrm>
          <a:custGeom>
            <a:avLst/>
            <a:gdLst>
              <a:gd name="connsiteX0" fmla="*/ 1 w 12192000"/>
              <a:gd name="connsiteY0" fmla="*/ 0 h 4719454"/>
              <a:gd name="connsiteX1" fmla="*/ 1 w 12192000"/>
              <a:gd name="connsiteY1" fmla="*/ 69796 h 4719454"/>
              <a:gd name="connsiteX2" fmla="*/ 3526 w 12192000"/>
              <a:gd name="connsiteY2" fmla="*/ 69796 h 4719454"/>
              <a:gd name="connsiteX3" fmla="*/ 14315 w 12192000"/>
              <a:gd name="connsiteY3" fmla="*/ 283470 h 4719454"/>
              <a:gd name="connsiteX4" fmla="*/ 2772489 w 12192000"/>
              <a:gd name="connsiteY4" fmla="*/ 2772487 h 4719454"/>
              <a:gd name="connsiteX5" fmla="*/ 2848416 w 12192000"/>
              <a:gd name="connsiteY5" fmla="*/ 2770568 h 4719454"/>
              <a:gd name="connsiteX6" fmla="*/ 2848416 w 12192000"/>
              <a:gd name="connsiteY6" fmla="*/ 2772486 h 4719454"/>
              <a:gd name="connsiteX7" fmla="*/ 12192000 w 12192000"/>
              <a:gd name="connsiteY7" fmla="*/ 2767439 h 4719454"/>
              <a:gd name="connsiteX8" fmla="*/ 12192000 w 12192000"/>
              <a:gd name="connsiteY8" fmla="*/ 4719454 h 4719454"/>
              <a:gd name="connsiteX9" fmla="*/ 0 w 12192000"/>
              <a:gd name="connsiteY9" fmla="*/ 4719454 h 471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19454">
                <a:moveTo>
                  <a:pt x="1" y="0"/>
                </a:moveTo>
                <a:lnTo>
                  <a:pt x="1" y="69796"/>
                </a:lnTo>
                <a:lnTo>
                  <a:pt x="3526" y="69796"/>
                </a:lnTo>
                <a:lnTo>
                  <a:pt x="14315" y="283470"/>
                </a:lnTo>
                <a:cubicBezTo>
                  <a:pt x="156294" y="1681514"/>
                  <a:pt x="1336986" y="2772487"/>
                  <a:pt x="2772489" y="2772487"/>
                </a:cubicBezTo>
                <a:lnTo>
                  <a:pt x="2848416" y="2770568"/>
                </a:lnTo>
                <a:lnTo>
                  <a:pt x="2848416" y="2772486"/>
                </a:lnTo>
                <a:lnTo>
                  <a:pt x="12192000" y="2767439"/>
                </a:lnTo>
                <a:lnTo>
                  <a:pt x="12192000" y="4719454"/>
                </a:lnTo>
                <a:lnTo>
                  <a:pt x="0" y="471945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D27865-C8D3-44FD-BA1E-B122FD5F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952" y="0"/>
            <a:ext cx="4005049" cy="6858000"/>
          </a:xfrm>
          <a:custGeom>
            <a:avLst/>
            <a:gdLst>
              <a:gd name="connsiteX0" fmla="*/ 0 w 4005049"/>
              <a:gd name="connsiteY0" fmla="*/ 0 h 6858000"/>
              <a:gd name="connsiteX1" fmla="*/ 4005049 w 4005049"/>
              <a:gd name="connsiteY1" fmla="*/ 0 h 6858000"/>
              <a:gd name="connsiteX2" fmla="*/ 4005049 w 4005049"/>
              <a:gd name="connsiteY2" fmla="*/ 6858000 h 6858000"/>
              <a:gd name="connsiteX3" fmla="*/ 3380185 w 4005049"/>
              <a:gd name="connsiteY3" fmla="*/ 6858000 h 6858000"/>
              <a:gd name="connsiteX4" fmla="*/ 3380185 w 4005049"/>
              <a:gd name="connsiteY4" fmla="*/ 3875396 h 6858000"/>
              <a:gd name="connsiteX5" fmla="*/ 3379685 w 4005049"/>
              <a:gd name="connsiteY5" fmla="*/ 3875396 h 6858000"/>
              <a:gd name="connsiteX6" fmla="*/ 3381105 w 4005049"/>
              <a:gd name="connsiteY6" fmla="*/ 3819246 h 6858000"/>
              <a:gd name="connsiteX7" fmla="*/ 118686 w 4005049"/>
              <a:gd name="connsiteY7" fmla="*/ 15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049" h="6858000">
                <a:moveTo>
                  <a:pt x="0" y="0"/>
                </a:moveTo>
                <a:lnTo>
                  <a:pt x="4005049" y="0"/>
                </a:lnTo>
                <a:lnTo>
                  <a:pt x="4005049" y="6858000"/>
                </a:lnTo>
                <a:lnTo>
                  <a:pt x="3380185" y="6858000"/>
                </a:lnTo>
                <a:lnTo>
                  <a:pt x="3380185" y="3875396"/>
                </a:lnTo>
                <a:lnTo>
                  <a:pt x="3379685" y="3875396"/>
                </a:lnTo>
                <a:lnTo>
                  <a:pt x="3381105" y="3819246"/>
                </a:lnTo>
                <a:cubicBezTo>
                  <a:pt x="3381105" y="1893037"/>
                  <a:pt x="1965994" y="297344"/>
                  <a:pt x="118686" y="1508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4E2641-7EC8-650F-83FD-B161D84D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152445"/>
            <a:ext cx="9812356" cy="1223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Mimi die </a:t>
            </a:r>
            <a:r>
              <a:rPr lang="en-US" sz="4400" dirty="0" err="1">
                <a:solidFill>
                  <a:srgbClr val="FFFFFF"/>
                </a:solidFill>
              </a:rPr>
              <a:t>Museumsmaus</a:t>
            </a:r>
            <a:r>
              <a:rPr lang="en-US" sz="4400" dirty="0">
                <a:solidFill>
                  <a:srgbClr val="FFFFFF"/>
                </a:solidFill>
              </a:rPr>
              <a:t> – Mimi the Mouse of the Museums</a:t>
            </a:r>
          </a:p>
        </p:txBody>
      </p:sp>
    </p:spTree>
    <p:extLst>
      <p:ext uri="{BB962C8B-B14F-4D97-AF65-F5344CB8AC3E}">
        <p14:creationId xmlns:p14="http://schemas.microsoft.com/office/powerpoint/2010/main" val="399501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3EEB50-79AC-335E-183A-C8A2CDB5A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Chapters and Topics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CE9E00-EB8D-B7AF-F121-FBA2F9D1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93074"/>
            <a:ext cx="5589767" cy="3579126"/>
          </a:xfrm>
        </p:spPr>
        <p:txBody>
          <a:bodyPr>
            <a:normAutofit/>
          </a:bodyPr>
          <a:lstStyle/>
          <a:p>
            <a:r>
              <a:rPr lang="de-DE" sz="2400" dirty="0"/>
              <a:t>Countries and </a:t>
            </a:r>
            <a:r>
              <a:rPr lang="de-DE" sz="2400" dirty="0" err="1"/>
              <a:t>their</a:t>
            </a:r>
            <a:r>
              <a:rPr lang="de-DE" sz="2400" dirty="0"/>
              <a:t> </a:t>
            </a:r>
            <a:r>
              <a:rPr lang="de-DE" sz="2400" dirty="0" err="1"/>
              <a:t>waters</a:t>
            </a:r>
            <a:endParaRPr lang="de-DE" sz="2400" dirty="0"/>
          </a:p>
          <a:p>
            <a:r>
              <a:rPr lang="de-DE" sz="2400" dirty="0"/>
              <a:t>Environmental </a:t>
            </a:r>
            <a:r>
              <a:rPr lang="de-DE" sz="2400" dirty="0" err="1"/>
              <a:t>issues</a:t>
            </a:r>
            <a:endParaRPr lang="de-DE" sz="2400" dirty="0"/>
          </a:p>
          <a:p>
            <a:r>
              <a:rPr lang="de-DE" sz="2400" dirty="0" err="1"/>
              <a:t>Water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a social and </a:t>
            </a:r>
            <a:r>
              <a:rPr lang="de-DE" sz="2400" dirty="0" err="1"/>
              <a:t>cultural</a:t>
            </a:r>
            <a:r>
              <a:rPr lang="de-DE" sz="2400" dirty="0"/>
              <a:t> source</a:t>
            </a:r>
          </a:p>
          <a:p>
            <a:r>
              <a:rPr lang="de-DE" sz="2400" dirty="0"/>
              <a:t>Science in and </a:t>
            </a:r>
            <a:r>
              <a:rPr lang="de-DE" sz="2400" dirty="0" err="1"/>
              <a:t>around</a:t>
            </a:r>
            <a:r>
              <a:rPr lang="de-DE" sz="2400" dirty="0"/>
              <a:t> </a:t>
            </a:r>
            <a:r>
              <a:rPr lang="de-DE" sz="2400" dirty="0" err="1"/>
              <a:t>water</a:t>
            </a:r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Clipart, Cartoon, Zeichnung, Entwurf enthält.&#10;&#10;KI-generierte Inhalte können fehlerhaft sein.">
            <a:extLst>
              <a:ext uri="{FF2B5EF4-FFF2-40B4-BE49-F238E27FC236}">
                <a16:creationId xmlns:a16="http://schemas.microsoft.com/office/drawing/2014/main" id="{E0D66300-9FE7-54CB-2CBB-6BC5879A5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772" y="2593075"/>
            <a:ext cx="3279257" cy="35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5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Zeichnung, Entwurf, Clipart, Lineart enthält.&#10;&#10;KI-generierte Inhalte können fehlerhaft sein.">
            <a:extLst>
              <a:ext uri="{FF2B5EF4-FFF2-40B4-BE49-F238E27FC236}">
                <a16:creationId xmlns:a16="http://schemas.microsoft.com/office/drawing/2014/main" id="{E00FB4CD-A9D5-16A4-CB3F-29184ABF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6" r="5088" b="3"/>
          <a:stretch>
            <a:fillRect/>
          </a:stretch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AF9533-6137-E17E-4148-8358A96D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91668"/>
            <a:ext cx="6397496" cy="1544951"/>
          </a:xfrm>
        </p:spPr>
        <p:txBody>
          <a:bodyPr>
            <a:normAutofit/>
          </a:bodyPr>
          <a:lstStyle/>
          <a:p>
            <a:r>
              <a:rPr lang="de-DE" dirty="0"/>
              <a:t>New Friends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185B1E-0009-8BC7-14CF-8C091638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6935"/>
            <a:ext cx="6096000" cy="4260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latin typeface="+mj-lt"/>
              </a:rPr>
              <a:t>Wido der </a:t>
            </a:r>
            <a:r>
              <a:rPr lang="de-DE" sz="2400" dirty="0" err="1">
                <a:latin typeface="+mj-lt"/>
              </a:rPr>
              <a:t>Wieselschaftler</a:t>
            </a:r>
            <a:r>
              <a:rPr lang="de-DE" sz="2400" dirty="0">
                <a:latin typeface="+mj-lt"/>
              </a:rPr>
              <a:t> – Wido </a:t>
            </a:r>
            <a:r>
              <a:rPr lang="de-DE" sz="2400" dirty="0" err="1">
                <a:latin typeface="+mj-lt"/>
              </a:rPr>
              <a:t>the</a:t>
            </a:r>
            <a:r>
              <a:rPr lang="de-DE" sz="2400" dirty="0">
                <a:latin typeface="+mj-lt"/>
              </a:rPr>
              <a:t> </a:t>
            </a:r>
            <a:r>
              <a:rPr lang="de-DE" sz="2400" dirty="0" err="1">
                <a:latin typeface="+mj-lt"/>
              </a:rPr>
              <a:t>Weasel</a:t>
            </a:r>
            <a:r>
              <a:rPr lang="de-DE" sz="2400" dirty="0">
                <a:latin typeface="+mj-lt"/>
              </a:rPr>
              <a:t> Scientist</a:t>
            </a:r>
          </a:p>
          <a:p>
            <a:r>
              <a:rPr lang="de-DE" sz="2400" dirty="0"/>
              <a:t>Experiments</a:t>
            </a:r>
          </a:p>
          <a:p>
            <a:r>
              <a:rPr lang="de-DE" sz="2400" dirty="0" err="1"/>
              <a:t>Explanations</a:t>
            </a:r>
            <a:r>
              <a:rPr lang="de-DE" sz="2400" dirty="0"/>
              <a:t> on </a:t>
            </a:r>
            <a:r>
              <a:rPr lang="de-DE" sz="2400" dirty="0" err="1"/>
              <a:t>scientific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endParaRPr lang="de-DE" sz="2400" dirty="0"/>
          </a:p>
          <a:p>
            <a:r>
              <a:rPr lang="de-DE" sz="2400" dirty="0"/>
              <a:t>Academic </a:t>
            </a:r>
            <a:r>
              <a:rPr lang="de-DE" sz="2400" dirty="0" err="1"/>
              <a:t>way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analyzing</a:t>
            </a:r>
            <a:endParaRPr lang="de-DE" sz="2400" dirty="0"/>
          </a:p>
          <a:p>
            <a:r>
              <a:rPr lang="de-DE" sz="2400" dirty="0" err="1"/>
              <a:t>Exercises</a:t>
            </a:r>
            <a:r>
              <a:rPr lang="de-DE" sz="2400" dirty="0"/>
              <a:t> and </a:t>
            </a:r>
            <a:r>
              <a:rPr lang="de-DE" sz="2400" dirty="0" err="1"/>
              <a:t>puzzles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7058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2656E7-AA74-ADDB-8640-3623F111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New Friends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85423B-5845-BDC9-840A-FDA0712B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93074"/>
            <a:ext cx="5589767" cy="3579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>
                <a:latin typeface="+mj-lt"/>
              </a:rPr>
              <a:t>Mimi‘s</a:t>
            </a:r>
            <a:r>
              <a:rPr lang="de-DE" sz="2400" dirty="0">
                <a:latin typeface="+mj-lt"/>
              </a:rPr>
              <a:t> Family</a:t>
            </a:r>
          </a:p>
          <a:p>
            <a:r>
              <a:rPr lang="de-DE" sz="2400" dirty="0"/>
              <a:t>Main </a:t>
            </a:r>
            <a:r>
              <a:rPr lang="de-DE" sz="2400" dirty="0" err="1"/>
              <a:t>characters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stories</a:t>
            </a:r>
            <a:endParaRPr lang="de-DE" sz="2400" dirty="0"/>
          </a:p>
          <a:p>
            <a:r>
              <a:rPr lang="de-DE" sz="2400" dirty="0"/>
              <a:t>Guiding </a:t>
            </a:r>
            <a:r>
              <a:rPr lang="de-DE" sz="2400" dirty="0" err="1"/>
              <a:t>positions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hosts</a:t>
            </a:r>
            <a:endParaRPr lang="de-DE" sz="2400" dirty="0"/>
          </a:p>
          <a:p>
            <a:r>
              <a:rPr lang="de-DE" sz="2400" dirty="0"/>
              <a:t>Cultural and social </a:t>
            </a:r>
            <a:r>
              <a:rPr lang="de-DE" sz="2400" dirty="0" err="1"/>
              <a:t>informants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Ein Bild, das Clipart, Zeichnung, Entwurf, Darstellung enthält.&#10;&#10;KI-generierte Inhalte können fehlerhaft sein.">
            <a:extLst>
              <a:ext uri="{FF2B5EF4-FFF2-40B4-BE49-F238E27FC236}">
                <a16:creationId xmlns:a16="http://schemas.microsoft.com/office/drawing/2014/main" id="{4B1524E1-101F-D939-E08E-26AB47B1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83" y="2593075"/>
            <a:ext cx="4508035" cy="35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8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2B84E4-3649-482C-BD35-51CFD74FB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E25BC1-2985-4214-A507-0A333899D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67201" cy="6858000"/>
          </a:xfrm>
          <a:custGeom>
            <a:avLst/>
            <a:gdLst>
              <a:gd name="connsiteX0" fmla="*/ 0 w 4267201"/>
              <a:gd name="connsiteY0" fmla="*/ 0 h 6858000"/>
              <a:gd name="connsiteX1" fmla="*/ 4267201 w 4267201"/>
              <a:gd name="connsiteY1" fmla="*/ 0 h 6858000"/>
              <a:gd name="connsiteX2" fmla="*/ 4267201 w 4267201"/>
              <a:gd name="connsiteY2" fmla="*/ 1397000 h 6858000"/>
              <a:gd name="connsiteX3" fmla="*/ 4267201 w 4267201"/>
              <a:gd name="connsiteY3" fmla="*/ 1600200 h 6858000"/>
              <a:gd name="connsiteX4" fmla="*/ 4267201 w 4267201"/>
              <a:gd name="connsiteY4" fmla="*/ 4205703 h 6858000"/>
              <a:gd name="connsiteX5" fmla="*/ 4265081 w 4267201"/>
              <a:gd name="connsiteY5" fmla="*/ 4250752 h 6858000"/>
              <a:gd name="connsiteX6" fmla="*/ 4265081 w 4267201"/>
              <a:gd name="connsiteY6" fmla="*/ 4276165 h 6858000"/>
              <a:gd name="connsiteX7" fmla="*/ 4263877 w 4267201"/>
              <a:gd name="connsiteY7" fmla="*/ 4276165 h 6858000"/>
              <a:gd name="connsiteX8" fmla="*/ 4258654 w 4267201"/>
              <a:gd name="connsiteY8" fmla="*/ 4386466 h 6858000"/>
              <a:gd name="connsiteX9" fmla="*/ 1819737 w 4267201"/>
              <a:gd name="connsiteY9" fmla="*/ 6840915 h 6858000"/>
              <a:gd name="connsiteX10" fmla="*/ 1553968 w 4267201"/>
              <a:gd name="connsiteY10" fmla="*/ 6854335 h 6858000"/>
              <a:gd name="connsiteX11" fmla="*/ 1553968 w 4267201"/>
              <a:gd name="connsiteY11" fmla="*/ 6858000 h 6858000"/>
              <a:gd name="connsiteX12" fmla="*/ 0 w 4267201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201" h="6858000">
                <a:moveTo>
                  <a:pt x="0" y="0"/>
                </a:moveTo>
                <a:lnTo>
                  <a:pt x="4267201" y="0"/>
                </a:lnTo>
                <a:lnTo>
                  <a:pt x="4267201" y="1397000"/>
                </a:lnTo>
                <a:lnTo>
                  <a:pt x="4267201" y="1600200"/>
                </a:lnTo>
                <a:lnTo>
                  <a:pt x="4267201" y="4205703"/>
                </a:lnTo>
                <a:lnTo>
                  <a:pt x="4265081" y="4250752"/>
                </a:lnTo>
                <a:lnTo>
                  <a:pt x="4265081" y="4276165"/>
                </a:lnTo>
                <a:lnTo>
                  <a:pt x="4263877" y="4276165"/>
                </a:lnTo>
                <a:lnTo>
                  <a:pt x="4258654" y="4386466"/>
                </a:lnTo>
                <a:cubicBezTo>
                  <a:pt x="4135569" y="5679631"/>
                  <a:pt x="3110552" y="6709825"/>
                  <a:pt x="1819737" y="6840915"/>
                </a:cubicBezTo>
                <a:lnTo>
                  <a:pt x="1553968" y="6854335"/>
                </a:lnTo>
                <a:lnTo>
                  <a:pt x="15539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04A5C-6715-4359-A8D6-200E88C29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08254"/>
            <a:ext cx="12192000" cy="4549747"/>
          </a:xfrm>
          <a:custGeom>
            <a:avLst/>
            <a:gdLst>
              <a:gd name="connsiteX0" fmla="*/ 0 w 12192000"/>
              <a:gd name="connsiteY0" fmla="*/ 0 h 4549747"/>
              <a:gd name="connsiteX1" fmla="*/ 4679 w 12192000"/>
              <a:gd name="connsiteY1" fmla="*/ 0 h 4549747"/>
              <a:gd name="connsiteX2" fmla="*/ 18887 w 12192000"/>
              <a:gd name="connsiteY2" fmla="*/ 281361 h 4549747"/>
              <a:gd name="connsiteX3" fmla="*/ 3658142 w 12192000"/>
              <a:gd name="connsiteY3" fmla="*/ 3565479 h 4549747"/>
              <a:gd name="connsiteX4" fmla="*/ 3758325 w 12192000"/>
              <a:gd name="connsiteY4" fmla="*/ 3562945 h 4549747"/>
              <a:gd name="connsiteX5" fmla="*/ 3758325 w 12192000"/>
              <a:gd name="connsiteY5" fmla="*/ 3565479 h 4549747"/>
              <a:gd name="connsiteX6" fmla="*/ 11844593 w 12192000"/>
              <a:gd name="connsiteY6" fmla="*/ 3565479 h 4549747"/>
              <a:gd name="connsiteX7" fmla="*/ 11844593 w 12192000"/>
              <a:gd name="connsiteY7" fmla="*/ 3565476 h 4549747"/>
              <a:gd name="connsiteX8" fmla="*/ 12192000 w 12192000"/>
              <a:gd name="connsiteY8" fmla="*/ 3565476 h 4549747"/>
              <a:gd name="connsiteX9" fmla="*/ 12192000 w 12192000"/>
              <a:gd name="connsiteY9" fmla="*/ 4417168 h 4549747"/>
              <a:gd name="connsiteX10" fmla="*/ 12192000 w 12192000"/>
              <a:gd name="connsiteY10" fmla="*/ 4549747 h 4549747"/>
              <a:gd name="connsiteX11" fmla="*/ 0 w 12192000"/>
              <a:gd name="connsiteY11" fmla="*/ 4549747 h 454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549747">
                <a:moveTo>
                  <a:pt x="0" y="0"/>
                </a:moveTo>
                <a:lnTo>
                  <a:pt x="4679" y="0"/>
                </a:lnTo>
                <a:lnTo>
                  <a:pt x="18887" y="281361"/>
                </a:lnTo>
                <a:cubicBezTo>
                  <a:pt x="206220" y="2126001"/>
                  <a:pt x="1764077" y="3565479"/>
                  <a:pt x="3658142" y="3565479"/>
                </a:cubicBezTo>
                <a:lnTo>
                  <a:pt x="3758325" y="3562945"/>
                </a:lnTo>
                <a:lnTo>
                  <a:pt x="3758325" y="3565479"/>
                </a:lnTo>
                <a:lnTo>
                  <a:pt x="11844593" y="3565479"/>
                </a:lnTo>
                <a:lnTo>
                  <a:pt x="11844593" y="3565476"/>
                </a:lnTo>
                <a:lnTo>
                  <a:pt x="12192000" y="3565476"/>
                </a:lnTo>
                <a:lnTo>
                  <a:pt x="12192000" y="4417168"/>
                </a:lnTo>
                <a:lnTo>
                  <a:pt x="12192000" y="4549747"/>
                </a:lnTo>
                <a:lnTo>
                  <a:pt x="0" y="4549747"/>
                </a:lnTo>
                <a:close/>
              </a:path>
            </a:pathLst>
          </a:custGeom>
          <a:solidFill>
            <a:schemeClr val="accent2">
              <a:lumMod val="75000"/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9E98B8-A6C1-CEF9-2B8A-67C32BD9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3358776" cy="3886200"/>
          </a:xfrm>
        </p:spPr>
        <p:txBody>
          <a:bodyPr anchor="t"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Example</a:t>
            </a:r>
            <a:r>
              <a:rPr lang="de-DE" dirty="0">
                <a:solidFill>
                  <a:srgbClr val="FFFFFF"/>
                </a:solidFill>
              </a:rPr>
              <a:t>: Stefan </a:t>
            </a:r>
            <a:r>
              <a:rPr lang="de-DE" dirty="0" err="1">
                <a:solidFill>
                  <a:srgbClr val="FFFFFF"/>
                </a:solidFill>
              </a:rPr>
              <a:t>from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Sweden</a:t>
            </a:r>
            <a:endParaRPr lang="de-DE" dirty="0">
              <a:solidFill>
                <a:srgbClr val="FFFFFF"/>
              </a:solidFill>
            </a:endParaRP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44CBEEF-7CA3-97D6-5C0C-E31D44042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997573"/>
              </p:ext>
            </p:extLst>
          </p:nvPr>
        </p:nvGraphicFramePr>
        <p:xfrm>
          <a:off x="5037984" y="591671"/>
          <a:ext cx="6544416" cy="466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898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9AA04F-307F-33CE-7CDA-7E86EF4A0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Further </a:t>
            </a:r>
            <a:r>
              <a:rPr lang="de-DE" dirty="0" err="1">
                <a:solidFill>
                  <a:srgbClr val="FFFFFF"/>
                </a:solidFill>
              </a:rPr>
              <a:t>topics</a:t>
            </a:r>
            <a:r>
              <a:rPr lang="de-DE" dirty="0">
                <a:solidFill>
                  <a:srgbClr val="FFFFFF"/>
                </a:solidFill>
              </a:rPr>
              <a:t> and </a:t>
            </a:r>
            <a:r>
              <a:rPr lang="de-DE" dirty="0" err="1">
                <a:solidFill>
                  <a:srgbClr val="FFFFFF"/>
                </a:solidFill>
              </a:rPr>
              <a:t>ideas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65B762-7EED-5B87-CCB7-769E08E73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28964"/>
            <a:ext cx="5589767" cy="35791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1800" dirty="0" err="1"/>
              <a:t>Why</a:t>
            </a:r>
            <a:r>
              <a:rPr lang="de-DE" sz="1800" dirty="0"/>
              <a:t> </a:t>
            </a:r>
            <a:r>
              <a:rPr lang="de-DE" sz="1800" dirty="0" err="1"/>
              <a:t>does</a:t>
            </a:r>
            <a:r>
              <a:rPr lang="de-DE" sz="1800" dirty="0"/>
              <a:t> </a:t>
            </a:r>
            <a:r>
              <a:rPr lang="de-DE" sz="1800" dirty="0" err="1"/>
              <a:t>it</a:t>
            </a:r>
            <a:r>
              <a:rPr lang="de-DE" sz="1800" dirty="0"/>
              <a:t> rain? </a:t>
            </a:r>
          </a:p>
          <a:p>
            <a:pPr>
              <a:lnSpc>
                <a:spcPct val="110000"/>
              </a:lnSpc>
            </a:pPr>
            <a:r>
              <a:rPr lang="de-DE" sz="1800" dirty="0" err="1"/>
              <a:t>How</a:t>
            </a:r>
            <a:r>
              <a:rPr lang="de-DE" sz="1800" dirty="0"/>
              <a:t> do </a:t>
            </a:r>
            <a:r>
              <a:rPr lang="de-DE" sz="1800" dirty="0" err="1"/>
              <a:t>rivers</a:t>
            </a:r>
            <a:r>
              <a:rPr lang="de-DE" sz="1800" dirty="0"/>
              <a:t> and </a:t>
            </a:r>
            <a:r>
              <a:rPr lang="de-DE" sz="1800" dirty="0" err="1"/>
              <a:t>lakes</a:t>
            </a:r>
            <a:r>
              <a:rPr lang="de-DE" sz="1800" dirty="0"/>
              <a:t> form?</a:t>
            </a:r>
          </a:p>
          <a:p>
            <a:pPr>
              <a:lnSpc>
                <a:spcPct val="110000"/>
              </a:lnSpc>
            </a:pPr>
            <a:r>
              <a:rPr lang="de-DE" sz="1800" dirty="0" err="1"/>
              <a:t>Production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water</a:t>
            </a:r>
            <a:r>
              <a:rPr lang="de-DE" sz="1800" dirty="0"/>
              <a:t>, </a:t>
            </a:r>
            <a:r>
              <a:rPr lang="de-DE" sz="1800" dirty="0" err="1"/>
              <a:t>today</a:t>
            </a:r>
            <a:r>
              <a:rPr lang="de-DE" sz="1800" dirty="0"/>
              <a:t> and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past</a:t>
            </a:r>
            <a:endParaRPr lang="de-DE" sz="1800" dirty="0"/>
          </a:p>
          <a:p>
            <a:pPr>
              <a:lnSpc>
                <a:spcPct val="110000"/>
              </a:lnSpc>
            </a:pPr>
            <a:r>
              <a:rPr lang="de-DE" sz="1800" dirty="0"/>
              <a:t>Flora and </a:t>
            </a:r>
            <a:r>
              <a:rPr lang="de-DE" sz="1800" dirty="0" err="1"/>
              <a:t>fauna</a:t>
            </a:r>
            <a:r>
              <a:rPr lang="de-DE" sz="1800" dirty="0"/>
              <a:t> in different </a:t>
            </a:r>
            <a:r>
              <a:rPr lang="de-DE" sz="1800" dirty="0" err="1"/>
              <a:t>waters</a:t>
            </a:r>
            <a:endParaRPr lang="de-DE" sz="1800" dirty="0"/>
          </a:p>
          <a:p>
            <a:pPr>
              <a:lnSpc>
                <a:spcPct val="110000"/>
              </a:lnSpc>
            </a:pPr>
            <a:r>
              <a:rPr lang="de-DE" sz="1800" dirty="0" err="1"/>
              <a:t>Water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 </a:t>
            </a:r>
            <a:r>
              <a:rPr lang="de-DE" sz="1800" dirty="0" err="1"/>
              <a:t>way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transportation</a:t>
            </a:r>
            <a:endParaRPr lang="de-DE" sz="1800" dirty="0"/>
          </a:p>
          <a:p>
            <a:pPr>
              <a:lnSpc>
                <a:spcPct val="110000"/>
              </a:lnSpc>
            </a:pPr>
            <a:r>
              <a:rPr lang="de-DE" sz="1800" dirty="0" err="1"/>
              <a:t>What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cultural</a:t>
            </a:r>
            <a:r>
              <a:rPr lang="de-DE" sz="1800" dirty="0"/>
              <a:t> </a:t>
            </a:r>
            <a:r>
              <a:rPr lang="de-DE" sz="1800" dirty="0" err="1"/>
              <a:t>heritage</a:t>
            </a:r>
            <a:r>
              <a:rPr lang="de-DE" sz="1800" dirty="0"/>
              <a:t>, and </a:t>
            </a:r>
            <a:r>
              <a:rPr lang="de-DE" sz="1800" dirty="0" err="1"/>
              <a:t>why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water</a:t>
            </a:r>
            <a:r>
              <a:rPr lang="de-DE" sz="1800" dirty="0"/>
              <a:t> </a:t>
            </a:r>
            <a:r>
              <a:rPr lang="de-DE" sz="1800" dirty="0" err="1"/>
              <a:t>part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it</a:t>
            </a:r>
            <a:r>
              <a:rPr lang="de-DE" sz="1800" dirty="0"/>
              <a:t>? (ex. Mantua)</a:t>
            </a:r>
          </a:p>
          <a:p>
            <a:pPr>
              <a:lnSpc>
                <a:spcPct val="110000"/>
              </a:lnSpc>
            </a:pPr>
            <a:r>
              <a:rPr lang="de-DE" sz="1800" dirty="0" err="1"/>
              <a:t>Dangers</a:t>
            </a:r>
            <a:r>
              <a:rPr lang="de-DE" sz="1800" dirty="0"/>
              <a:t> and </a:t>
            </a:r>
            <a:r>
              <a:rPr lang="de-DE" sz="1800" dirty="0" err="1"/>
              <a:t>pollution</a:t>
            </a:r>
            <a:endParaRPr lang="de-DE" sz="1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DCBEEC-1371-91D5-08EE-A2C503635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8" b="11323"/>
          <a:stretch>
            <a:fillRect/>
          </a:stretch>
        </p:blipFill>
        <p:spPr>
          <a:xfrm>
            <a:off x="6504167" y="2431959"/>
            <a:ext cx="5687833" cy="35691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BDC4553-85FB-EF8E-8114-870593E2DD58}"/>
              </a:ext>
            </a:extLst>
          </p:cNvPr>
          <p:cNvSpPr txBox="1"/>
          <p:nvPr/>
        </p:nvSpPr>
        <p:spPr>
          <a:xfrm>
            <a:off x="914400" y="5423682"/>
            <a:ext cx="5589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Book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stories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Supporting</a:t>
            </a:r>
            <a:r>
              <a:rPr lang="de-DE" dirty="0"/>
              <a:t> digital </a:t>
            </a:r>
            <a:r>
              <a:rPr lang="de-DE" dirty="0" err="1"/>
              <a:t>media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Widos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explanations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Puzzles, </a:t>
            </a:r>
            <a:r>
              <a:rPr lang="de-DE" dirty="0" err="1"/>
              <a:t>exercises</a:t>
            </a:r>
            <a:r>
              <a:rPr lang="de-DE" dirty="0"/>
              <a:t>, </a:t>
            </a:r>
            <a:r>
              <a:rPr lang="de-DE" dirty="0" err="1"/>
              <a:t>experiments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41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409A230-1F63-4EE2-8589-626E2B6F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F008D070-16DD-4BF4-971F-AADF783A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36" y="0"/>
            <a:ext cx="427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5">
            <a:extLst>
              <a:ext uri="{FF2B5EF4-FFF2-40B4-BE49-F238E27FC236}">
                <a16:creationId xmlns:a16="http://schemas.microsoft.com/office/drawing/2014/main" id="{4EF077EE-04D3-4A70-A642-2D8D92DF2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661" y="0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FC27D3-567D-2CEC-9573-620EE553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1036"/>
            <a:ext cx="3136710" cy="718106"/>
          </a:xfrm>
        </p:spPr>
        <p:txBody>
          <a:bodyPr anchor="t">
            <a:normAutofit/>
          </a:bodyPr>
          <a:lstStyle/>
          <a:p>
            <a:r>
              <a:rPr lang="de-DE" sz="3400" dirty="0">
                <a:solidFill>
                  <a:srgbClr val="FFFFFF"/>
                </a:solidFill>
              </a:rPr>
              <a:t>Experiments</a:t>
            </a:r>
          </a:p>
        </p:txBody>
      </p:sp>
      <p:pic>
        <p:nvPicPr>
          <p:cNvPr id="5" name="Grafik 4" descr="Ein Bild, das Buch, Text enthält.&#10;&#10;KI-generierte Inhalte können fehlerhaft sein.">
            <a:extLst>
              <a:ext uri="{FF2B5EF4-FFF2-40B4-BE49-F238E27FC236}">
                <a16:creationId xmlns:a16="http://schemas.microsoft.com/office/drawing/2014/main" id="{92A3F5E4-B74C-93E8-BF15-87F803C1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7" t="10133" r="20075" b="11609"/>
          <a:stretch>
            <a:fillRect/>
          </a:stretch>
        </p:blipFill>
        <p:spPr>
          <a:xfrm rot="5400000">
            <a:off x="8812379" y="850111"/>
            <a:ext cx="3237350" cy="2735234"/>
          </a:xfrm>
          <a:prstGeom prst="rect">
            <a:avLst/>
          </a:prstGeom>
        </p:spPr>
      </p:pic>
      <p:pic>
        <p:nvPicPr>
          <p:cNvPr id="7" name="Grafik 6" descr="Ein Bild, das Weihnachtsbaum, Im Haus, Weihnachten, Wand enthält.&#10;&#10;KI-generierte Inhalte können fehlerhaft sein.">
            <a:extLst>
              <a:ext uri="{FF2B5EF4-FFF2-40B4-BE49-F238E27FC236}">
                <a16:creationId xmlns:a16="http://schemas.microsoft.com/office/drawing/2014/main" id="{FE58C9F2-FD80-BC06-8CD5-AC7D1660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3" t="20915" r="10264" b="33351"/>
          <a:stretch>
            <a:fillRect/>
          </a:stretch>
        </p:blipFill>
        <p:spPr>
          <a:xfrm>
            <a:off x="4450145" y="511168"/>
            <a:ext cx="4916133" cy="194329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3C56-BAD4-A2A3-1B15-E4C5B0EBE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34" y="1733550"/>
            <a:ext cx="3840545" cy="4116407"/>
          </a:xfrm>
        </p:spPr>
        <p:txBody>
          <a:bodyPr>
            <a:normAutofit lnSpcReduction="10000"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For</a:t>
            </a:r>
            <a:r>
              <a:rPr lang="de-DE" sz="2400" dirty="0">
                <a:solidFill>
                  <a:schemeClr val="bg1"/>
                </a:solidFill>
              </a:rPr>
              <a:t> in-school </a:t>
            </a:r>
            <a:r>
              <a:rPr lang="de-DE" sz="2400" dirty="0" err="1">
                <a:solidFill>
                  <a:schemeClr val="bg1"/>
                </a:solidFill>
              </a:rPr>
              <a:t>projects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or</a:t>
            </a:r>
            <a:r>
              <a:rPr lang="de-DE" sz="2400" dirty="0">
                <a:solidFill>
                  <a:schemeClr val="bg1"/>
                </a:solidFill>
              </a:rPr>
              <a:t> at </a:t>
            </a:r>
            <a:r>
              <a:rPr lang="de-DE" sz="2400" dirty="0" err="1">
                <a:solidFill>
                  <a:schemeClr val="bg1"/>
                </a:solidFill>
              </a:rPr>
              <a:t>home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err="1">
                <a:solidFill>
                  <a:schemeClr val="bg1"/>
                </a:solidFill>
              </a:rPr>
              <a:t>Some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examples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de-DE" sz="2000" dirty="0">
                <a:solidFill>
                  <a:schemeClr val="bg1"/>
                </a:solidFill>
              </a:rPr>
              <a:t>Opening and </a:t>
            </a:r>
            <a:r>
              <a:rPr lang="de-DE" sz="2000" dirty="0" err="1">
                <a:solidFill>
                  <a:schemeClr val="bg1"/>
                </a:solidFill>
              </a:rPr>
              <a:t>closing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a </a:t>
            </a:r>
            <a:r>
              <a:rPr lang="de-DE" sz="2000" dirty="0" err="1">
                <a:solidFill>
                  <a:schemeClr val="bg1"/>
                </a:solidFill>
              </a:rPr>
              <a:t>fir-cone</a:t>
            </a:r>
            <a:r>
              <a:rPr lang="de-DE" sz="2000" dirty="0">
                <a:solidFill>
                  <a:schemeClr val="bg1"/>
                </a:solidFill>
              </a:rPr>
              <a:t> in </a:t>
            </a:r>
            <a:r>
              <a:rPr lang="de-DE" sz="2000" dirty="0" err="1">
                <a:solidFill>
                  <a:schemeClr val="bg1"/>
                </a:solidFill>
              </a:rPr>
              <a:t>water</a:t>
            </a:r>
            <a:endParaRPr lang="de-DE" sz="2000" dirty="0">
              <a:solidFill>
                <a:schemeClr val="bg1"/>
              </a:solidFill>
            </a:endParaRPr>
          </a:p>
          <a:p>
            <a:pPr lvl="1"/>
            <a:r>
              <a:rPr lang="de-DE" sz="2000" dirty="0">
                <a:solidFill>
                  <a:schemeClr val="bg1"/>
                </a:solidFill>
              </a:rPr>
              <a:t>Surface </a:t>
            </a:r>
            <a:r>
              <a:rPr lang="de-DE" sz="2000" dirty="0" err="1">
                <a:solidFill>
                  <a:schemeClr val="bg1"/>
                </a:solidFill>
              </a:rPr>
              <a:t>tension</a:t>
            </a:r>
            <a:r>
              <a:rPr lang="de-DE" sz="2000" dirty="0">
                <a:solidFill>
                  <a:schemeClr val="bg1"/>
                </a:solidFill>
              </a:rPr>
              <a:t> on a </a:t>
            </a:r>
            <a:r>
              <a:rPr lang="de-DE" sz="2000" dirty="0" err="1">
                <a:solidFill>
                  <a:schemeClr val="bg1"/>
                </a:solidFill>
              </a:rPr>
              <a:t>coin</a:t>
            </a:r>
            <a:endParaRPr lang="de-DE" sz="2000" dirty="0">
              <a:solidFill>
                <a:schemeClr val="bg1"/>
              </a:solidFill>
            </a:endParaRPr>
          </a:p>
          <a:p>
            <a:pPr lvl="1"/>
            <a:r>
              <a:rPr lang="de-DE" sz="2000" dirty="0" err="1">
                <a:solidFill>
                  <a:schemeClr val="bg1"/>
                </a:solidFill>
              </a:rPr>
              <a:t>Condensation</a:t>
            </a:r>
            <a:r>
              <a:rPr lang="de-DE" sz="2000" dirty="0">
                <a:solidFill>
                  <a:schemeClr val="bg1"/>
                </a:solidFill>
              </a:rPr>
              <a:t> in a Glass </a:t>
            </a:r>
            <a:r>
              <a:rPr lang="de-DE" sz="2000" dirty="0" err="1">
                <a:solidFill>
                  <a:schemeClr val="bg1"/>
                </a:solidFill>
              </a:rPr>
              <a:t>over</a:t>
            </a:r>
            <a:r>
              <a:rPr lang="de-DE" sz="2000" dirty="0">
                <a:solidFill>
                  <a:schemeClr val="bg1"/>
                </a:solidFill>
              </a:rPr>
              <a:t> a Flower</a:t>
            </a:r>
          </a:p>
          <a:p>
            <a:pPr lvl="1"/>
            <a:r>
              <a:rPr lang="de-DE" sz="2000" dirty="0">
                <a:solidFill>
                  <a:schemeClr val="bg1"/>
                </a:solidFill>
              </a:rPr>
              <a:t>Fantastic </a:t>
            </a:r>
            <a:r>
              <a:rPr lang="de-DE" sz="2000" dirty="0" err="1">
                <a:solidFill>
                  <a:schemeClr val="bg1"/>
                </a:solidFill>
              </a:rPr>
              <a:t>colors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ink</a:t>
            </a:r>
            <a:r>
              <a:rPr lang="de-DE" sz="2000" dirty="0">
                <a:solidFill>
                  <a:schemeClr val="bg1"/>
                </a:solidFill>
              </a:rPr>
              <a:t> and </a:t>
            </a:r>
            <a:r>
              <a:rPr lang="de-DE" sz="2000" dirty="0" err="1">
                <a:solidFill>
                  <a:schemeClr val="bg1"/>
                </a:solidFill>
              </a:rPr>
              <a:t>sugar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1B6643E8-2189-4468-ABE6-56E9DB374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500" y="3455252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 descr="Ein Bild, das Text, Im Haus enthält.&#10;&#10;KI-generierte Inhalte können fehlerhaft sein.">
            <a:extLst>
              <a:ext uri="{FF2B5EF4-FFF2-40B4-BE49-F238E27FC236}">
                <a16:creationId xmlns:a16="http://schemas.microsoft.com/office/drawing/2014/main" id="{84F9FD77-ADE0-6D46-CEC5-2F0774149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72" r="5185" b="21780"/>
          <a:stretch>
            <a:fillRect/>
          </a:stretch>
        </p:blipFill>
        <p:spPr>
          <a:xfrm>
            <a:off x="6821758" y="4088254"/>
            <a:ext cx="5370242" cy="1943297"/>
          </a:xfrm>
          <a:prstGeom prst="rect">
            <a:avLst/>
          </a:prstGeom>
        </p:spPr>
      </p:pic>
      <p:pic>
        <p:nvPicPr>
          <p:cNvPr id="11" name="Grafik 10" descr="Ein Bild, das Bild, Platte, Kunst enthält.&#10;&#10;KI-generierte Inhalte können fehlerhaft sein.">
            <a:extLst>
              <a:ext uri="{FF2B5EF4-FFF2-40B4-BE49-F238E27FC236}">
                <a16:creationId xmlns:a16="http://schemas.microsoft.com/office/drawing/2014/main" id="{E7D8B0F3-F728-24BF-0D0C-77CDB080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89"/>
          <a:stretch>
            <a:fillRect/>
          </a:stretch>
        </p:blipFill>
        <p:spPr>
          <a:xfrm rot="5400000">
            <a:off x="4152877" y="3120371"/>
            <a:ext cx="3821699" cy="30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B843B-43DB-5EB9-CB09-0E44E5C67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65955"/>
            <a:ext cx="9914859" cy="1374057"/>
          </a:xfrm>
        </p:spPr>
        <p:txBody>
          <a:bodyPr>
            <a:normAutofit/>
          </a:bodyPr>
          <a:lstStyle/>
          <a:p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5AB406-11D8-7ADD-8E2F-07ED297DC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940012"/>
            <a:ext cx="9914860" cy="3978874"/>
          </a:xfrm>
        </p:spPr>
        <p:txBody>
          <a:bodyPr>
            <a:normAutofit lnSpcReduction="10000"/>
          </a:bodyPr>
          <a:lstStyle/>
          <a:p>
            <a:r>
              <a:rPr lang="de-DE" dirty="0"/>
              <a:t>Drawing </a:t>
            </a:r>
            <a:r>
              <a:rPr lang="de-DE" dirty="0" err="1"/>
              <a:t>attention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environmental </a:t>
            </a:r>
            <a:r>
              <a:rPr lang="de-DE" dirty="0" err="1"/>
              <a:t>issues</a:t>
            </a:r>
            <a:endParaRPr lang="de-DE" dirty="0"/>
          </a:p>
          <a:p>
            <a:pPr lvl="1"/>
            <a:r>
              <a:rPr lang="de-DE" dirty="0" err="1"/>
              <a:t>Laying</a:t>
            </a:r>
            <a:r>
              <a:rPr lang="de-DE" dirty="0"/>
              <a:t> out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protection</a:t>
            </a:r>
            <a:endParaRPr lang="de-DE" dirty="0"/>
          </a:p>
          <a:p>
            <a:pPr lvl="1"/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proximity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nature</a:t>
            </a:r>
            <a:endParaRPr lang="de-DE" dirty="0"/>
          </a:p>
          <a:p>
            <a:r>
              <a:rPr lang="de-DE" dirty="0"/>
              <a:t>Expansion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horizons</a:t>
            </a:r>
            <a:r>
              <a:rPr lang="de-DE" dirty="0"/>
              <a:t> on a </a:t>
            </a:r>
            <a:r>
              <a:rPr lang="de-DE" dirty="0" err="1"/>
              <a:t>european</a:t>
            </a:r>
            <a:r>
              <a:rPr lang="de-DE" dirty="0"/>
              <a:t> </a:t>
            </a:r>
            <a:r>
              <a:rPr lang="de-DE" dirty="0" err="1"/>
              <a:t>scope</a:t>
            </a:r>
            <a:endParaRPr lang="de-DE" dirty="0"/>
          </a:p>
          <a:p>
            <a:pPr lvl="1"/>
            <a:r>
              <a:rPr lang="de-DE" dirty="0" err="1"/>
              <a:t>Cooperation</a:t>
            </a:r>
            <a:endParaRPr lang="de-DE" dirty="0"/>
          </a:p>
          <a:p>
            <a:pPr lvl="1"/>
            <a:r>
              <a:rPr lang="de-DE" dirty="0"/>
              <a:t>Promotion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cultural</a:t>
            </a:r>
            <a:r>
              <a:rPr lang="de-DE" dirty="0"/>
              <a:t> </a:t>
            </a:r>
            <a:r>
              <a:rPr lang="de-DE" dirty="0" err="1"/>
              <a:t>interests</a:t>
            </a:r>
            <a:endParaRPr lang="de-DE" dirty="0"/>
          </a:p>
          <a:p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  <a:p>
            <a:pPr lvl="1"/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competencies</a:t>
            </a:r>
            <a:endParaRPr lang="de-DE" dirty="0"/>
          </a:p>
          <a:p>
            <a:pPr lvl="1"/>
            <a:r>
              <a:rPr lang="de-DE" dirty="0" err="1"/>
              <a:t>Interconnected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and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Expanding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oneself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585599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Breitbild</PresentationFormat>
  <Paragraphs>79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Arial Nova Light</vt:lpstr>
      <vt:lpstr>Elephant</vt:lpstr>
      <vt:lpstr>ModOverlayVTI</vt:lpstr>
      <vt:lpstr>Following the water‘s flow</vt:lpstr>
      <vt:lpstr>Mimi die Museumsmaus – Mimi the Mouse of the Museums</vt:lpstr>
      <vt:lpstr>Chapters and Topics</vt:lpstr>
      <vt:lpstr>New Friends</vt:lpstr>
      <vt:lpstr>New Friends</vt:lpstr>
      <vt:lpstr>Example: Stefan from Sweden</vt:lpstr>
      <vt:lpstr>Further topics and ideas</vt:lpstr>
      <vt:lpstr>Experiments</vt:lpstr>
      <vt:lpstr>What‘s the point?</vt:lpstr>
      <vt:lpstr>What‘s the point?</vt:lpstr>
      <vt:lpstr>Friedrich Schiller:  “Man is only fully human when he plays.“  „Der Mensch ist nur da ganz Mensch, wo er spielt.„ </vt:lpstr>
      <vt:lpstr>Sources, literature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Daria Fomina</dc:creator>
  <cp:lastModifiedBy>Ulrike Kurth</cp:lastModifiedBy>
  <cp:revision>3</cp:revision>
  <dcterms:created xsi:type="dcterms:W3CDTF">2025-06-02T19:07:30Z</dcterms:created>
  <dcterms:modified xsi:type="dcterms:W3CDTF">2025-06-13T07:39:23Z</dcterms:modified>
</cp:coreProperties>
</file>