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75" r:id="rId13"/>
    <p:sldId id="269" r:id="rId14"/>
    <p:sldId id="270" r:id="rId15"/>
    <p:sldId id="271" r:id="rId16"/>
    <p:sldId id="272" r:id="rId17"/>
    <p:sldId id="273" r:id="rId18"/>
    <p:sldId id="274" r:id="rId19"/>
    <p:sldId id="266" r:id="rId20"/>
    <p:sldId id="267" r:id="rId21"/>
    <p:sldId id="268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4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D47AE-E448-4BEA-9007-B7A40B691358}" type="datetimeFigureOut">
              <a:rPr lang="it-IT" smtClean="0"/>
              <a:t>08/06/2026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A7558-11C3-4076-BD9D-C78441496353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7960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A7558-11C3-4076-BD9D-C78441496353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2935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ED82CE-F68E-E358-3D1E-46DB12B9F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ED2422F-701A-6012-0B53-69F77C31AD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0A2841-855E-0813-4A7F-AB11EEA75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F128-711F-40E1-A3DA-D8833DF6C727}" type="datetimeFigureOut">
              <a:rPr lang="it-IT" smtClean="0"/>
              <a:t>08/06/2026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814B33-DA50-B3BA-2D66-5D540BD6C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DD8C2B-E85F-3558-E847-04EF70A7D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BE98-1B05-4DA7-A591-344E7C35144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540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F251BB-05DC-1BAA-6681-12F068B52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0665C8C-2900-E18C-A6A5-A3E801785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B13D1C-3D81-C364-0DC9-8A7D6FF7E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F128-711F-40E1-A3DA-D8833DF6C727}" type="datetimeFigureOut">
              <a:rPr lang="it-IT" smtClean="0"/>
              <a:t>08/06/2026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064C5F-0512-AB9D-5D41-FD6D5D9EB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AE41AF-7CA2-2829-7597-51339C21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BE98-1B05-4DA7-A591-344E7C35144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885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7475DC0-B719-E148-62DD-A52DEF03E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FC70874-2A2F-D8A8-E660-ED9901BB8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41E954-8D5D-D413-9A74-8C9EDE85D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F128-711F-40E1-A3DA-D8833DF6C727}" type="datetimeFigureOut">
              <a:rPr lang="it-IT" smtClean="0"/>
              <a:t>08/06/2026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C9E0513-92FF-A7AC-3F99-A56AF4649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C760AB-76F0-FFA1-4A9B-FAABD07E6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BE98-1B05-4DA7-A591-344E7C35144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909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FBECA0-4E08-27F0-F520-A0D64C66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3E4B84-4ABF-7C09-4665-FB5343EAE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6B4507-E7E1-2487-6A27-8D7274638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F128-711F-40E1-A3DA-D8833DF6C727}" type="datetimeFigureOut">
              <a:rPr lang="it-IT" smtClean="0"/>
              <a:t>08/06/2026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3CCE21-4B5A-CA02-7C94-26590F12B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84D701-BA09-1744-A188-83227A97A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BE98-1B05-4DA7-A591-344E7C35144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14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86EFE3-7457-4DD6-6D7F-608AD2D79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7FB49C9-5B7C-2128-0800-4A0C70215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493447-6452-3BE8-53F2-0AD26EFE1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F128-711F-40E1-A3DA-D8833DF6C727}" type="datetimeFigureOut">
              <a:rPr lang="it-IT" smtClean="0"/>
              <a:t>08/06/2026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3C71C2-D206-65D9-8599-582673F4F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5A9D54-5DAE-9E75-4663-D13784C6A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BE98-1B05-4DA7-A591-344E7C35144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323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B8B973-193E-17FB-D912-86EE2F92D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1BB8BF-F31B-BAF1-5575-56D24EF6C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BC33C4D-7C89-7ACD-8B1A-EC4F55D35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265AF7-300A-90BE-2DD6-716F1EB2C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F128-711F-40E1-A3DA-D8833DF6C727}" type="datetimeFigureOut">
              <a:rPr lang="it-IT" smtClean="0"/>
              <a:t>08/06/2026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749C9BB-BA13-0F95-41FB-0FE3B58BE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B2AAFB-A2AF-2ABA-1CCE-82278635B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BE98-1B05-4DA7-A591-344E7C35144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53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A8D85C-F74A-178F-BBFD-22380C79B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80E591E-BD6F-9477-1D9B-52A5D3571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D53EBA6-77C0-5C47-A640-2176DF7BD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5A80CC2-E20F-D33C-D9EC-BB9ED5719C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826DC55-AC96-5170-7662-0F37C14346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FED8486-3134-E9DB-1DF9-D6624CA93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F128-711F-40E1-A3DA-D8833DF6C727}" type="datetimeFigureOut">
              <a:rPr lang="it-IT" smtClean="0"/>
              <a:t>08/06/2026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8B94E4B-CA56-9ABF-38B2-3781325F7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DC1E887-210E-EA16-ADEC-B2017C23D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BE98-1B05-4DA7-A591-344E7C35144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695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BBD9B9-8505-BC08-6510-6E88CC267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8488EC4-B145-E52F-52E1-11984E59C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F128-711F-40E1-A3DA-D8833DF6C727}" type="datetimeFigureOut">
              <a:rPr lang="it-IT" smtClean="0"/>
              <a:t>08/06/2026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11B8E62-34CA-AFEC-53CC-FD7BE2836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BE9A606-1527-AF4F-A39E-7B8465A2F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BE98-1B05-4DA7-A591-344E7C35144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66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802B2CA-51CA-89F1-5BD9-70E3191B5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F128-711F-40E1-A3DA-D8833DF6C727}" type="datetimeFigureOut">
              <a:rPr lang="it-IT" smtClean="0"/>
              <a:t>08/06/2026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2AF6883-BF2F-A221-D31A-C78784B2D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FFD49D8-60BE-E413-1E22-FE8950484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BE98-1B05-4DA7-A591-344E7C35144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463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7890C2-8818-3D96-5231-336D4EC77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1F380F-60EE-364D-3848-8DAB246F9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6DABAAC-EC6D-D837-14A1-EBBC896FF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CDD7649-7732-A322-5797-8F669BDC8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F128-711F-40E1-A3DA-D8833DF6C727}" type="datetimeFigureOut">
              <a:rPr lang="it-IT" smtClean="0"/>
              <a:t>08/06/2026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238E9C-11EE-0DC5-DB97-D40D86D59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50ACD80-F705-28E0-BB6A-AB013755A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BE98-1B05-4DA7-A591-344E7C35144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9901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5AF5AD-6A1C-5321-28C3-0C87770D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95D0F06-B485-A41F-C041-4FD4C66AEA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D84342F-7B44-502B-BBD4-80D5669FD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7AC260F-F74A-C765-8374-56EBA64D3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F128-711F-40E1-A3DA-D8833DF6C727}" type="datetimeFigureOut">
              <a:rPr lang="it-IT" smtClean="0"/>
              <a:t>08/06/2026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2C362B5-FDCF-E9D6-E545-39DAF0681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37C023E-D22A-51D8-9D7B-747F0CE1A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BE98-1B05-4DA7-A591-344E7C35144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667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AB36DFD-A7F8-8441-A3A7-5775ECE0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D13799B-F5F0-30AA-BE47-E44646F3F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BF1437-60EF-452F-1A50-98E3F9127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28F128-711F-40E1-A3DA-D8833DF6C727}" type="datetimeFigureOut">
              <a:rPr lang="it-IT" smtClean="0"/>
              <a:t>08/06/2026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129CF0-4657-B00D-3553-3D69BE791C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1E04C5-13F9-952B-887D-DBB72AD76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EEBE98-1B05-4DA7-A591-344E7C35144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976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26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dipinto, disegno, testo, mappa&#10;&#10;Il contenuto generato dall'IA potrebbe non essere corretto.">
            <a:extLst>
              <a:ext uri="{FF2B5EF4-FFF2-40B4-BE49-F238E27FC236}">
                <a16:creationId xmlns:a16="http://schemas.microsoft.com/office/drawing/2014/main" id="{B81614B1-C13D-922C-DFA8-4EE3041F1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6" b="3229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B5A87E3-4920-100E-23D7-B356E16B0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1"/>
            <a:ext cx="9764557" cy="1079291"/>
          </a:xfrm>
        </p:spPr>
        <p:txBody>
          <a:bodyPr anchor="t">
            <a:normAutofit/>
          </a:bodyPr>
          <a:lstStyle/>
          <a:p>
            <a:pPr algn="l"/>
            <a:r>
              <a:rPr lang="it-IT" sz="6600" b="1" dirty="0" err="1">
                <a:solidFill>
                  <a:srgbClr val="FFFFFF"/>
                </a:solidFill>
              </a:rPr>
              <a:t>Mantua</a:t>
            </a:r>
            <a:r>
              <a:rPr lang="it-IT" sz="6600" b="1">
                <a:solidFill>
                  <a:srgbClr val="FFFFFF"/>
                </a:solidFill>
              </a:rPr>
              <a:t>, das andere Vendig</a:t>
            </a:r>
            <a:endParaRPr lang="it-IT" sz="6600" b="1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39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9" name="Immagine 8" descr="Immagine che contiene testo, aria aperta&#10;&#10;Il contenuto generato dall'IA potrebbe non essere corretto.">
            <a:extLst>
              <a:ext uri="{FF2B5EF4-FFF2-40B4-BE49-F238E27FC236}">
                <a16:creationId xmlns:a16="http://schemas.microsoft.com/office/drawing/2014/main" id="{8049C099-7929-68AD-1BDE-C92D38E344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655"/>
            <a:ext cx="8115280" cy="4468659"/>
          </a:xfrm>
          <a:prstGeom prst="rect">
            <a:avLst/>
          </a:prstGeom>
        </p:spPr>
      </p:pic>
      <p:pic>
        <p:nvPicPr>
          <p:cNvPr id="7" name="Immagine 6" descr="Immagine che contiene aereo, Aerofotogrammetria, acqua, Vista aerea&#10;&#10;Il contenuto generato dall'IA potrebbe non essere corretto.">
            <a:extLst>
              <a:ext uri="{FF2B5EF4-FFF2-40B4-BE49-F238E27FC236}">
                <a16:creationId xmlns:a16="http://schemas.microsoft.com/office/drawing/2014/main" id="{75163285-1C41-2014-752D-08FFF7EADD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8115298" y="-6"/>
            <a:ext cx="4076702" cy="4468876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466372"/>
            <a:ext cx="12191998" cy="2390128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4464543"/>
            <a:ext cx="8115300" cy="23919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D0659F6-0853-468D-B1B2-44FDBE98B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269" y="4466372"/>
            <a:ext cx="12201266" cy="2390128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8" y="4466372"/>
            <a:ext cx="4081336" cy="2390128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77ACDD7-882D-4B81-A213-84C82B96B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635" y="4486258"/>
            <a:ext cx="12194550" cy="196815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D625ED14-F0D2-4FCA-87F3-4E3D2A03D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34054">
            <a:off x="6748954" y="2254165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31000">
                <a:schemeClr val="accent1">
                  <a:alpha val="0"/>
                </a:schemeClr>
              </a:gs>
              <a:gs pos="85000">
                <a:schemeClr val="accent1">
                  <a:alpha val="17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33183B7-06EE-0449-C4C7-7C42347F0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573" y="4905953"/>
            <a:ext cx="9932691" cy="858742"/>
          </a:xfrm>
        </p:spPr>
        <p:txBody>
          <a:bodyPr anchor="ctr">
            <a:normAutofit/>
          </a:bodyPr>
          <a:lstStyle/>
          <a:p>
            <a:pPr algn="l"/>
            <a:r>
              <a:rPr lang="it-IT" sz="4800" dirty="0">
                <a:solidFill>
                  <a:srgbClr val="FFFFFF"/>
                </a:solidFill>
              </a:rPr>
              <a:t>An </a:t>
            </a:r>
            <a:r>
              <a:rPr lang="it-IT" sz="4800" dirty="0" err="1">
                <a:solidFill>
                  <a:srgbClr val="FFFFFF"/>
                </a:solidFill>
              </a:rPr>
              <a:t>unconquerable</a:t>
            </a:r>
            <a:r>
              <a:rPr lang="it-IT" sz="4800" dirty="0">
                <a:solidFill>
                  <a:srgbClr val="FFFFFF"/>
                </a:solidFill>
              </a:rPr>
              <a:t> city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C844C1C-8073-9118-A73D-EC175B7E6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570" y="5764694"/>
            <a:ext cx="9932690" cy="436643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</a:rPr>
              <a:t>From Roman times to the Austrian Empire</a:t>
            </a:r>
            <a:endParaRPr lang="it-IT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55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18F580-E6B0-4F73-9C2F-3CBD1C7A5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B999BA6-23B7-CA23-47BC-C2BFF0671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9" y="33325"/>
            <a:ext cx="5650595" cy="264270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b="1" kern="1200" dirty="0">
                <a:latin typeface="+mj-lt"/>
                <a:ea typeface="+mj-ea"/>
                <a:cs typeface="+mj-cs"/>
              </a:rPr>
              <a:t>Ponte </a:t>
            </a:r>
            <a:r>
              <a:rPr lang="en-US" sz="4800" b="1" kern="1200" dirty="0" err="1">
                <a:latin typeface="+mj-lt"/>
                <a:ea typeface="+mj-ea"/>
                <a:cs typeface="+mj-cs"/>
              </a:rPr>
              <a:t>dei</a:t>
            </a:r>
            <a:r>
              <a:rPr lang="en-US" sz="48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latin typeface="+mj-lt"/>
                <a:ea typeface="+mj-ea"/>
                <a:cs typeface="+mj-cs"/>
              </a:rPr>
              <a:t>Mulini</a:t>
            </a:r>
            <a:br>
              <a:rPr lang="en-US" sz="4800" b="1" dirty="0"/>
            </a:br>
            <a:r>
              <a:rPr lang="en-US" sz="4800" b="1" kern="1200" dirty="0">
                <a:latin typeface="+mj-lt"/>
                <a:ea typeface="+mj-ea"/>
                <a:cs typeface="+mj-cs"/>
              </a:rPr>
              <a:t>the energy of water since the 12th century</a:t>
            </a:r>
          </a:p>
        </p:txBody>
      </p:sp>
      <p:pic>
        <p:nvPicPr>
          <p:cNvPr id="5" name="Segnaposto contenuto 4" descr="Immagine che contiene aria aperta, cielo, acqua, trasporto&#10;&#10;Il contenuto generato dall'IA potrebbe non essere corretto.">
            <a:extLst>
              <a:ext uri="{FF2B5EF4-FFF2-40B4-BE49-F238E27FC236}">
                <a16:creationId xmlns:a16="http://schemas.microsoft.com/office/drawing/2014/main" id="{462B6746-4B8D-F03B-CF53-26E74F82F0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359862" y="33325"/>
            <a:ext cx="5830614" cy="2697117"/>
          </a:xfrm>
          <a:prstGeom prst="rect">
            <a:avLst/>
          </a:prstGeom>
        </p:spPr>
      </p:pic>
      <p:pic>
        <p:nvPicPr>
          <p:cNvPr id="11" name="Segnaposto contenuto 10" descr="Immagine che contiene aria aperta, edificio, bianco e nero, cielo&#10;&#10;Il contenuto generato dall'IA potrebbe non essere corretto.">
            <a:extLst>
              <a:ext uri="{FF2B5EF4-FFF2-40B4-BE49-F238E27FC236}">
                <a16:creationId xmlns:a16="http://schemas.microsoft.com/office/drawing/2014/main" id="{5C1B8489-5F5C-8811-A1EE-A2654B0F81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405" y="2915829"/>
            <a:ext cx="5650595" cy="3947781"/>
          </a:xfrm>
        </p:spPr>
      </p:pic>
      <p:pic>
        <p:nvPicPr>
          <p:cNvPr id="9" name="Immagine 8" descr="Immagine che contiene aria aperta, acqua, cielo, trasporto&#10;&#10;Il contenuto generato dall'IA potrebbe non essere corretto.">
            <a:extLst>
              <a:ext uri="{FF2B5EF4-FFF2-40B4-BE49-F238E27FC236}">
                <a16:creationId xmlns:a16="http://schemas.microsoft.com/office/drawing/2014/main" id="{A65E5F0F-6186-B14F-4EC0-A53FC8A867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/>
          <a:stretch/>
        </p:blipFill>
        <p:spPr>
          <a:xfrm>
            <a:off x="7137852" y="2803177"/>
            <a:ext cx="4224592" cy="1959112"/>
          </a:xfrm>
          <a:prstGeom prst="rect">
            <a:avLst/>
          </a:prstGeom>
        </p:spPr>
      </p:pic>
      <p:pic>
        <p:nvPicPr>
          <p:cNvPr id="7" name="Immagine 6" descr="Immagine che contiene testo, disegno, mappa&#10;&#10;Il contenuto generato dall'IA potrebbe non essere corretto.">
            <a:extLst>
              <a:ext uri="{FF2B5EF4-FFF2-40B4-BE49-F238E27FC236}">
                <a16:creationId xmlns:a16="http://schemas.microsoft.com/office/drawing/2014/main" id="{51634E6A-C086-A70B-3435-166C710E20C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8919" y="4868394"/>
            <a:ext cx="4224592" cy="195911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876EE9E-33F0-4062-82D6-E07E8E4DC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886941" y="4371482"/>
            <a:ext cx="728273" cy="4233543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F37C122-9581-4EA2-A16E-21E73BDFB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4117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238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BE4C480-287B-1CBD-EBA4-8B86B3EFC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669978"/>
            <a:ext cx="4490545" cy="1872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People with their feet in the water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>
                <a:solidFill>
                  <a:schemeClr val="bg1"/>
                </a:solidFill>
              </a:rPr>
              <a:t>due to </a:t>
            </a:r>
            <a:r>
              <a:rPr lang="en-US" sz="4000" dirty="0">
                <a:solidFill>
                  <a:schemeClr val="bg1"/>
                </a:solidFill>
              </a:rPr>
              <a:t>floods</a:t>
            </a:r>
          </a:p>
        </p:txBody>
      </p:sp>
      <p:pic>
        <p:nvPicPr>
          <p:cNvPr id="9" name="Immagine 8" descr="Immagine che contiene bianco e nero, aria aperta, cielo, acqua&#10;&#10;Il contenuto generato dall'IA potrebbe non essere corretto.">
            <a:extLst>
              <a:ext uri="{FF2B5EF4-FFF2-40B4-BE49-F238E27FC236}">
                <a16:creationId xmlns:a16="http://schemas.microsoft.com/office/drawing/2014/main" id="{B6250541-5BB2-989D-19EE-20163DA3E6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</p:spPr>
      </p:pic>
      <p:pic>
        <p:nvPicPr>
          <p:cNvPr id="13" name="Segnaposto contenuto 12" descr="Immagine che contiene aria aperta, testo, cavallo, edificio&#10;&#10;Il contenuto generato dall'IA potrebbe non essere corretto.">
            <a:extLst>
              <a:ext uri="{FF2B5EF4-FFF2-40B4-BE49-F238E27FC236}">
                <a16:creationId xmlns:a16="http://schemas.microsoft.com/office/drawing/2014/main" id="{4F72F5A1-C971-7E21-E0FB-56941063F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1502" y="9"/>
            <a:ext cx="4000500" cy="4100127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</p:spPr>
      </p:pic>
      <p:pic>
        <p:nvPicPr>
          <p:cNvPr id="7" name="Immagine 6" descr="Immagine che contiene edificio, aria aperta, acqua, barca&#10;&#10;Il contenuto generato dall'IA potrebbe non essere corretto.">
            <a:extLst>
              <a:ext uri="{FF2B5EF4-FFF2-40B4-BE49-F238E27FC236}">
                <a16:creationId xmlns:a16="http://schemas.microsoft.com/office/drawing/2014/main" id="{F3BFB480-16C4-39CB-6006-0F1E381F1D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7" name="Segnaposto contenuto 16" descr="Immagine che contiene aria aperta, edificio, barca, bianco e nero&#10;&#10;Il contenuto generato dall'IA potrebbe non essere corretto.">
            <a:extLst>
              <a:ext uri="{FF2B5EF4-FFF2-40B4-BE49-F238E27FC236}">
                <a16:creationId xmlns:a16="http://schemas.microsoft.com/office/drawing/2014/main" id="{7E01CEB0-D5BC-A5F0-B4A5-3FB76368B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7755" y="4429769"/>
            <a:ext cx="4310318" cy="2284621"/>
          </a:xfrm>
        </p:spPr>
      </p:pic>
    </p:spTree>
    <p:extLst>
      <p:ext uri="{BB962C8B-B14F-4D97-AF65-F5344CB8AC3E}">
        <p14:creationId xmlns:p14="http://schemas.microsoft.com/office/powerpoint/2010/main" val="139090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3CBEF12-C9B8-466E-A7FE-B00B9ADF4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179CF8B-584C-C05A-CD00-0962FB774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70319"/>
            <a:ext cx="4794782" cy="18518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b="1" kern="1200" dirty="0">
                <a:latin typeface="+mj-lt"/>
                <a:ea typeface="+mj-ea"/>
                <a:cs typeface="+mj-cs"/>
              </a:rPr>
              <a:t>Water, a female world </a:t>
            </a:r>
            <a:r>
              <a:rPr lang="en-US" sz="3600" b="1" dirty="0"/>
              <a:t>The L</a:t>
            </a:r>
            <a:r>
              <a:rPr lang="en-US" sz="3600" b="1" kern="1200" dirty="0">
                <a:latin typeface="+mj-lt"/>
                <a:ea typeface="+mj-ea"/>
                <a:cs typeface="+mj-cs"/>
              </a:rPr>
              <a:t>akes were</a:t>
            </a:r>
            <a:br>
              <a:rPr lang="en-US" sz="3600" b="1" kern="1200" dirty="0"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latin typeface="+mj-lt"/>
                <a:ea typeface="+mj-ea"/>
                <a:cs typeface="+mj-cs"/>
              </a:rPr>
              <a:t> washing machines</a:t>
            </a:r>
          </a:p>
        </p:txBody>
      </p:sp>
      <p:pic>
        <p:nvPicPr>
          <p:cNvPr id="11" name="Segnaposto contenuto 10" descr="Immagine che contiene aria aperta, cielo, edificio, acqua&#10;&#10;Il contenuto generato dall'IA potrebbe non essere corretto.">
            <a:extLst>
              <a:ext uri="{FF2B5EF4-FFF2-40B4-BE49-F238E27FC236}">
                <a16:creationId xmlns:a16="http://schemas.microsoft.com/office/drawing/2014/main" id="{2D01F03D-AA6E-2190-BF72-AB1B788C7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0801" y="369888"/>
            <a:ext cx="4794782" cy="1933380"/>
          </a:xfrm>
        </p:spPr>
      </p:pic>
      <p:pic>
        <p:nvPicPr>
          <p:cNvPr id="5" name="Segnaposto contenuto 4" descr="Immagine che contiene aria aperta, lago, vestiti, acqua&#10;&#10;Il contenuto generato dall'IA potrebbe non essere corretto.">
            <a:extLst>
              <a:ext uri="{FF2B5EF4-FFF2-40B4-BE49-F238E27FC236}">
                <a16:creationId xmlns:a16="http://schemas.microsoft.com/office/drawing/2014/main" id="{998988C3-58E1-557F-EE4F-52E45B4D15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199" y="2392326"/>
            <a:ext cx="4164414" cy="3917209"/>
          </a:xfrm>
          <a:prstGeom prst="rect">
            <a:avLst/>
          </a:prstGeom>
        </p:spPr>
      </p:pic>
      <p:pic>
        <p:nvPicPr>
          <p:cNvPr id="7" name="Immagine 6" descr="Immagine che contiene aria aperta, cielo, edificio, lago&#10;&#10;Il contenuto generato dall'IA potrebbe non essere corretto.">
            <a:extLst>
              <a:ext uri="{FF2B5EF4-FFF2-40B4-BE49-F238E27FC236}">
                <a16:creationId xmlns:a16="http://schemas.microsoft.com/office/drawing/2014/main" id="{31B00221-F9F4-B406-30C8-1B4EF41F74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4902478" y="2392326"/>
            <a:ext cx="6585434" cy="409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25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egnaposto contenuto 4" descr="Immagine che contiene barca, trasporto, natante, aria aperta&#10;&#10;Il contenuto generato dall'IA potrebbe non essere corretto.">
            <a:extLst>
              <a:ext uri="{FF2B5EF4-FFF2-40B4-BE49-F238E27FC236}">
                <a16:creationId xmlns:a16="http://schemas.microsoft.com/office/drawing/2014/main" id="{D0627511-DA23-2062-850C-280EEBDB12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2970445" cy="3383269"/>
          </a:xfrm>
          <a:prstGeom prst="rect">
            <a:avLst/>
          </a:prstGeom>
        </p:spPr>
      </p:pic>
      <p:pic>
        <p:nvPicPr>
          <p:cNvPr id="11" name="Segnaposto contenuto 10" descr="Immagine che contiene aria aperta, testo, lago, natante&#10;&#10;Il contenuto generato dall'IA potrebbe non essere corretto.">
            <a:extLst>
              <a:ext uri="{FF2B5EF4-FFF2-40B4-BE49-F238E27FC236}">
                <a16:creationId xmlns:a16="http://schemas.microsoft.com/office/drawing/2014/main" id="{D4B210D2-4C0A-01B4-5E96-6A2382DDD6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072956" y="10"/>
            <a:ext cx="2970465" cy="3383268"/>
          </a:xfrm>
          <a:prstGeom prst="rect">
            <a:avLst/>
          </a:prstGeom>
        </p:spPr>
      </p:pic>
      <p:pic>
        <p:nvPicPr>
          <p:cNvPr id="7" name="Immagine 6" descr="Immagine che contiene aria aperta, cielo, vestiti, persona&#10;&#10;Il contenuto generato dall'IA potrebbe non essere corretto.">
            <a:extLst>
              <a:ext uri="{FF2B5EF4-FFF2-40B4-BE49-F238E27FC236}">
                <a16:creationId xmlns:a16="http://schemas.microsoft.com/office/drawing/2014/main" id="{3C4A7263-6095-ACD6-87A0-DB24AAF670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182743" y="10"/>
            <a:ext cx="2934966" cy="3341334"/>
          </a:xfrm>
          <a:prstGeom prst="rect">
            <a:avLst/>
          </a:prstGeom>
        </p:spPr>
      </p:pic>
      <p:pic>
        <p:nvPicPr>
          <p:cNvPr id="15" name="Segnaposto contenuto 14" descr="Immagine che contiene aria aperta, bianco e nero, acqua, natante&#10;&#10;Il contenuto generato dall'IA potrebbe non essere corretto.">
            <a:extLst>
              <a:ext uri="{FF2B5EF4-FFF2-40B4-BE49-F238E27FC236}">
                <a16:creationId xmlns:a16="http://schemas.microsoft.com/office/drawing/2014/main" id="{B71F3DF3-A865-D6A7-29BE-245FF8FAC8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9257034" y="10"/>
            <a:ext cx="2934966" cy="3341334"/>
          </a:xfrm>
          <a:prstGeom prst="rect">
            <a:avLst/>
          </a:prstGeom>
        </p:spPr>
      </p:pic>
      <p:pic>
        <p:nvPicPr>
          <p:cNvPr id="9" name="Immagine 8" descr="Immagine che contiene aria aperta, cielo, bianco e nero&#10;&#10;Il contenuto generato dall'IA potrebbe non essere corretto.">
            <a:extLst>
              <a:ext uri="{FF2B5EF4-FFF2-40B4-BE49-F238E27FC236}">
                <a16:creationId xmlns:a16="http://schemas.microsoft.com/office/drawing/2014/main" id="{B7D10746-5BAF-3270-0F50-2B07E9C2AF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1018" y="3474720"/>
            <a:ext cx="6044438" cy="338328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E24A9D6-3E05-9CE2-0A68-D7FD30DFE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653" y="3474719"/>
            <a:ext cx="5366608" cy="961677"/>
          </a:xfrm>
        </p:spPr>
        <p:txBody>
          <a:bodyPr>
            <a:noAutofit/>
          </a:bodyPr>
          <a:lstStyle/>
          <a:p>
            <a:r>
              <a:rPr lang="it-IT" sz="3600" b="1" dirty="0" err="1">
                <a:solidFill>
                  <a:srgbClr val="FFFFFF"/>
                </a:solidFill>
              </a:rPr>
              <a:t>Fishermen</a:t>
            </a:r>
            <a:r>
              <a:rPr lang="it-IT" sz="3600" b="1" dirty="0">
                <a:solidFill>
                  <a:srgbClr val="FFFFFF"/>
                </a:solidFill>
              </a:rPr>
              <a:t>, hunters</a:t>
            </a:r>
            <a:br>
              <a:rPr lang="it-IT" sz="3600" b="1" dirty="0">
                <a:solidFill>
                  <a:srgbClr val="FFFFFF"/>
                </a:solidFill>
              </a:rPr>
            </a:br>
            <a:r>
              <a:rPr lang="it-IT" sz="3600" b="1" dirty="0">
                <a:solidFill>
                  <a:srgbClr val="FFFFFF"/>
                </a:solidFill>
              </a:rPr>
              <a:t>and cane farmers</a:t>
            </a:r>
          </a:p>
        </p:txBody>
      </p:sp>
      <p:pic>
        <p:nvPicPr>
          <p:cNvPr id="21" name="Segnaposto contenuto 20" descr="Immagine che contiene aria aperta, cielo, edificio, acqua&#10;&#10;Il contenuto generato dall'IA potrebbe non essere corretto.">
            <a:extLst>
              <a:ext uri="{FF2B5EF4-FFF2-40B4-BE49-F238E27FC236}">
                <a16:creationId xmlns:a16="http://schemas.microsoft.com/office/drawing/2014/main" id="{5E09421B-6EFE-0820-91D3-6CB9A8A7B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653" y="4560669"/>
            <a:ext cx="5366608" cy="2163955"/>
          </a:xfrm>
        </p:spPr>
      </p:pic>
    </p:spTree>
    <p:extLst>
      <p:ext uri="{BB962C8B-B14F-4D97-AF65-F5344CB8AC3E}">
        <p14:creationId xmlns:p14="http://schemas.microsoft.com/office/powerpoint/2010/main" val="2151003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 descr="Immagine che contiene Aerofotogrammetria, Vista aerea, acqua, aereo&#10;&#10;Il contenuto generato dall'IA potrebbe non essere corretto.">
            <a:extLst>
              <a:ext uri="{FF2B5EF4-FFF2-40B4-BE49-F238E27FC236}">
                <a16:creationId xmlns:a16="http://schemas.microsoft.com/office/drawing/2014/main" id="{2BA668E6-B9E1-1DE0-79F7-6284ACDA42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9" name="Immagine 8" descr="Immagine che contiene cielo, aria aperta, acqua, albero&#10;&#10;Il contenuto generato dall'IA potrebbe non essere corretto.">
            <a:extLst>
              <a:ext uri="{FF2B5EF4-FFF2-40B4-BE49-F238E27FC236}">
                <a16:creationId xmlns:a16="http://schemas.microsoft.com/office/drawing/2014/main" id="{2AA9850D-10CD-2FDD-C186-A3C4C9DCB2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1" name="Segnaposto contenuto 10" descr="Immagine che contiene World, mappa, Terra, testo&#10;&#10;Il contenuto generato dall'IA potrebbe non essere corretto.">
            <a:extLst>
              <a:ext uri="{FF2B5EF4-FFF2-40B4-BE49-F238E27FC236}">
                <a16:creationId xmlns:a16="http://schemas.microsoft.com/office/drawing/2014/main" id="{59A52D61-C2D2-E9E4-7BF0-E984D8E188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48B3032-2657-5ADB-C8C5-DDB9BA361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7" y="378372"/>
            <a:ext cx="4333624" cy="1632991"/>
          </a:xfrm>
        </p:spPr>
        <p:txBody>
          <a:bodyPr>
            <a:noAutofit/>
          </a:bodyPr>
          <a:lstStyle/>
          <a:p>
            <a:r>
              <a:rPr lang="en-US" sz="3600" b="1" dirty="0"/>
              <a:t>The city was surrounded by industry</a:t>
            </a:r>
            <a:br>
              <a:rPr lang="en-US" sz="3600" b="1" dirty="0"/>
            </a:br>
            <a:r>
              <a:rPr lang="en-US" sz="3600" b="1" dirty="0"/>
              <a:t>The time of pollution</a:t>
            </a:r>
            <a:endParaRPr lang="it-IT" sz="36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Segnaposto contenuto 13" descr="Immagine che contiene cielo, fabbrica, industria, edificio&#10;&#10;Il contenuto generato dall'IA potrebbe non essere corretto.">
            <a:extLst>
              <a:ext uri="{FF2B5EF4-FFF2-40B4-BE49-F238E27FC236}">
                <a16:creationId xmlns:a16="http://schemas.microsoft.com/office/drawing/2014/main" id="{993EFE9F-4B60-B863-B33F-EF81B3F84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16" y="2271949"/>
            <a:ext cx="3345117" cy="3951578"/>
          </a:xfrm>
        </p:spPr>
      </p:pic>
    </p:spTree>
    <p:extLst>
      <p:ext uri="{BB962C8B-B14F-4D97-AF65-F5344CB8AC3E}">
        <p14:creationId xmlns:p14="http://schemas.microsoft.com/office/powerpoint/2010/main" val="3280311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cielo, aria aperta, erba, acqua&#10;&#10;Il contenuto generato dall'IA potrebbe non essere corretto.">
            <a:extLst>
              <a:ext uri="{FF2B5EF4-FFF2-40B4-BE49-F238E27FC236}">
                <a16:creationId xmlns:a16="http://schemas.microsoft.com/office/drawing/2014/main" id="{BA04D479-3AE2-E346-B9D2-B8AD02906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6931D28-9E4C-77A8-C777-9A910C7BE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5801710"/>
            <a:ext cx="10058400" cy="8198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it-IT" sz="5200" dirty="0">
                <a:solidFill>
                  <a:srgbClr val="FFFFFF"/>
                </a:solidFill>
              </a:rPr>
              <a:t>THE TIME OF REBIRTH</a:t>
            </a:r>
          </a:p>
        </p:txBody>
      </p:sp>
    </p:spTree>
    <p:extLst>
      <p:ext uri="{BB962C8B-B14F-4D97-AF65-F5344CB8AC3E}">
        <p14:creationId xmlns:p14="http://schemas.microsoft.com/office/powerpoint/2010/main" val="1366346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5">
            <a:extLst>
              <a:ext uri="{FF2B5EF4-FFF2-40B4-BE49-F238E27FC236}">
                <a16:creationId xmlns:a16="http://schemas.microsoft.com/office/drawing/2014/main" id="{59653884-08CE-4579-8A80-F00D55BF0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mmagine che contiene aria aperta, acqua, cielo, lago&#10;&#10;Il contenuto generato dall'IA potrebbe non essere corretto.">
            <a:extLst>
              <a:ext uri="{FF2B5EF4-FFF2-40B4-BE49-F238E27FC236}">
                <a16:creationId xmlns:a16="http://schemas.microsoft.com/office/drawing/2014/main" id="{8C452656-6587-14A7-AD88-8F94E71FEE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 b="-3"/>
          <a:stretch/>
        </p:blipFill>
        <p:spPr>
          <a:xfrm>
            <a:off x="20" y="-1"/>
            <a:ext cx="3936404" cy="6309360"/>
          </a:xfrm>
          <a:prstGeom prst="rect">
            <a:avLst/>
          </a:prstGeom>
        </p:spPr>
      </p:pic>
      <p:sp useBgFill="1">
        <p:nvSpPr>
          <p:cNvPr id="25" name="Rectangle 17">
            <a:extLst>
              <a:ext uri="{FF2B5EF4-FFF2-40B4-BE49-F238E27FC236}">
                <a16:creationId xmlns:a16="http://schemas.microsoft.com/office/drawing/2014/main" id="{720D4FAC-7B9A-4A4F-8E53-071522870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3078" y="201352"/>
            <a:ext cx="7568588" cy="2093976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8BEC417-70C4-83F7-1DCE-EF3BFC0A8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271" y="443668"/>
            <a:ext cx="4280914" cy="1609344"/>
          </a:xfrm>
        </p:spPr>
        <p:txBody>
          <a:bodyPr>
            <a:noAutofit/>
          </a:bodyPr>
          <a:lstStyle/>
          <a:p>
            <a:r>
              <a:rPr lang="en-US" b="1" dirty="0"/>
              <a:t>The water was saved and the city was reborn</a:t>
            </a:r>
            <a:endParaRPr lang="it-IT" b="1" dirty="0"/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EDD2A13B-608C-4BE1-AC1F-62B2DAF76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5702" y="897487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977038ED-F717-467A-8D75-D8441BB92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54550" y="123919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Segnaposto contenuto 10" descr="Immagine che contiene aria aperta, acqua, cielo, natura&#10;&#10;Il contenuto generato dall'IA potrebbe non essere corretto.">
            <a:extLst>
              <a:ext uri="{FF2B5EF4-FFF2-40B4-BE49-F238E27FC236}">
                <a16:creationId xmlns:a16="http://schemas.microsoft.com/office/drawing/2014/main" id="{145B7FD8-5C6D-D150-F2FC-19EB0E9DE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2205" y="37736"/>
            <a:ext cx="3389775" cy="2257591"/>
          </a:xfrm>
        </p:spPr>
      </p:pic>
      <p:pic>
        <p:nvPicPr>
          <p:cNvPr id="9" name="Immagine 8" descr="Immagine che contiene aria aperta, acqua, albero, Risorse idriche&#10;&#10;Il contenuto generato dall'IA potrebbe non essere corretto.">
            <a:extLst>
              <a:ext uri="{FF2B5EF4-FFF2-40B4-BE49-F238E27FC236}">
                <a16:creationId xmlns:a16="http://schemas.microsoft.com/office/drawing/2014/main" id="{2C8E5EEC-D00D-D244-6E23-04DBC2B6F82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5702" y="2573434"/>
            <a:ext cx="3922776" cy="3735926"/>
          </a:xfrm>
          <a:prstGeom prst="rect">
            <a:avLst/>
          </a:prstGeom>
        </p:spPr>
      </p:pic>
      <p:pic>
        <p:nvPicPr>
          <p:cNvPr id="5" name="Segnaposto contenuto 4" descr="Immagine che contiene aria aperta, acqua, lago, cielo&#10;&#10;Il contenuto generato dall'IA potrebbe non essere corretto.">
            <a:extLst>
              <a:ext uri="{FF2B5EF4-FFF2-40B4-BE49-F238E27FC236}">
                <a16:creationId xmlns:a16="http://schemas.microsoft.com/office/drawing/2014/main" id="{27E30388-F4BE-10BA-C28C-D7B7484BE1C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8290932" y="2560123"/>
            <a:ext cx="3901068" cy="374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24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 descr="Immagine che contiene aria aperta, cielo, erba, fontana&#10;&#10;Il contenuto generato dall'IA potrebbe non essere corretto.">
            <a:extLst>
              <a:ext uri="{FF2B5EF4-FFF2-40B4-BE49-F238E27FC236}">
                <a16:creationId xmlns:a16="http://schemas.microsoft.com/office/drawing/2014/main" id="{B078E806-FCAC-9A99-EB50-6999D90992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9" name="Immagine 8" descr="Immagine che contiene aria aperta, terreno, edificio, statua&#10;&#10;Il contenuto generato dall'IA potrebbe non essere corretto.">
            <a:extLst>
              <a:ext uri="{FF2B5EF4-FFF2-40B4-BE49-F238E27FC236}">
                <a16:creationId xmlns:a16="http://schemas.microsoft.com/office/drawing/2014/main" id="{AAB962AB-8C61-4045-9B30-0FE2B43D3D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11" name="Immagine 10" descr="Immagine che contiene aria aperta, terreno, pietra, cielo&#10;&#10;Il contenuto generato dall'IA potrebbe non essere corretto.">
            <a:extLst>
              <a:ext uri="{FF2B5EF4-FFF2-40B4-BE49-F238E27FC236}">
                <a16:creationId xmlns:a16="http://schemas.microsoft.com/office/drawing/2014/main" id="{8203E629-A5BC-7285-BD8E-374680F26B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CC34739-3142-962C-423D-2007696C3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" y="388569"/>
            <a:ext cx="3936669" cy="1622794"/>
          </a:xfrm>
        </p:spPr>
        <p:txBody>
          <a:bodyPr>
            <a:noAutofit/>
          </a:bodyPr>
          <a:lstStyle/>
          <a:p>
            <a:r>
              <a:rPr lang="it-IT" sz="4000"/>
              <a:t>Eine Stadt, die Wasser in vielen Variationen bietet</a:t>
            </a:r>
            <a:endParaRPr lang="it-IT" sz="4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Segnaposto contenuto 12" descr="Immagine che contiene albero, aria aperta, terreno, parco&#10;&#10;Il contenuto generato dall'IA potrebbe non essere corretto.">
            <a:extLst>
              <a:ext uri="{FF2B5EF4-FFF2-40B4-BE49-F238E27FC236}">
                <a16:creationId xmlns:a16="http://schemas.microsoft.com/office/drawing/2014/main" id="{C68BD3F8-8219-8C9C-CA57-6B14B9FD1D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056" y="2259012"/>
            <a:ext cx="2807208" cy="4210419"/>
          </a:xfrm>
        </p:spPr>
      </p:pic>
      <p:pic>
        <p:nvPicPr>
          <p:cNvPr id="7" name="Immagine 6" descr="Immagine che contiene edificio, aria aperta, cielo, arte&#10;&#10;Il contenuto generato dall'IA potrebbe non essere corretto.">
            <a:extLst>
              <a:ext uri="{FF2B5EF4-FFF2-40B4-BE49-F238E27FC236}">
                <a16:creationId xmlns:a16="http://schemas.microsoft.com/office/drawing/2014/main" id="{DC511970-9C4D-DF83-A127-6CF3CA19FEE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1954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8844373-2C10-4009-B7EA-3CF513401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A0DAEEF-1464-C762-CEB4-29ECE335D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4513" y="841374"/>
            <a:ext cx="3505200" cy="47799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Mantua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to eat between land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and water</a:t>
            </a:r>
            <a:endParaRPr lang="it-IT" dirty="0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1086F5-290F-43BC-8A5F-AA48DA80D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BFE62CD-B7BF-4E72-B3A4-EF70C3DAF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C58BB09-35C2-4EAD-A800-B39E4CA49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7" name="Immagine 6" descr="Immagine che contiene piatto, cibo, Cucina, guarnizione&#10;&#10;Il contenuto generato dall'IA potrebbe non essere corretto.">
            <a:extLst>
              <a:ext uri="{FF2B5EF4-FFF2-40B4-BE49-F238E27FC236}">
                <a16:creationId xmlns:a16="http://schemas.microsoft.com/office/drawing/2014/main" id="{F1D3FEC9-633C-78DF-0556-E14A4B7E37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3690882" cy="3333740"/>
          </a:xfrm>
          <a:custGeom>
            <a:avLst/>
            <a:gdLst/>
            <a:ahLst/>
            <a:cxnLst/>
            <a:rect l="l" t="t" r="r" b="b"/>
            <a:pathLst>
              <a:path w="3690902" h="3333750">
                <a:moveTo>
                  <a:pt x="0" y="0"/>
                </a:moveTo>
                <a:lnTo>
                  <a:pt x="2996382" y="0"/>
                </a:lnTo>
                <a:lnTo>
                  <a:pt x="3563333" y="1750276"/>
                </a:lnTo>
                <a:lnTo>
                  <a:pt x="3690902" y="3333750"/>
                </a:lnTo>
                <a:lnTo>
                  <a:pt x="0" y="3333750"/>
                </a:lnTo>
                <a:close/>
              </a:path>
            </a:pathLst>
          </a:custGeom>
        </p:spPr>
      </p:pic>
      <p:pic>
        <p:nvPicPr>
          <p:cNvPr id="11" name="Immagine 10" descr="Immagine che contiene cibo, prodotti da forno, Spuntino, pane&#10;&#10;Il contenuto generato dall'IA potrebbe non essere corretto.">
            <a:extLst>
              <a:ext uri="{FF2B5EF4-FFF2-40B4-BE49-F238E27FC236}">
                <a16:creationId xmlns:a16="http://schemas.microsoft.com/office/drawing/2014/main" id="{383C958D-5056-E6F2-DC74-9130BEB769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1916" y="1"/>
            <a:ext cx="3910084" cy="3333747"/>
          </a:xfrm>
          <a:custGeom>
            <a:avLst/>
            <a:gdLst/>
            <a:ahLst/>
            <a:cxnLst/>
            <a:rect l="l" t="t" r="r" b="b"/>
            <a:pathLst>
              <a:path w="3910084" h="3333747">
                <a:moveTo>
                  <a:pt x="118775" y="0"/>
                </a:moveTo>
                <a:lnTo>
                  <a:pt x="3910084" y="0"/>
                </a:lnTo>
                <a:lnTo>
                  <a:pt x="3910084" y="3333747"/>
                </a:lnTo>
                <a:lnTo>
                  <a:pt x="203835" y="3333747"/>
                </a:lnTo>
                <a:lnTo>
                  <a:pt x="0" y="803615"/>
                </a:lnTo>
                <a:close/>
              </a:path>
            </a:pathLst>
          </a:custGeom>
        </p:spPr>
      </p:pic>
      <p:pic>
        <p:nvPicPr>
          <p:cNvPr id="9" name="Immagine 8" descr="Immagine che contiene cibo, piatto, Cucina, ricetta&#10;&#10;Il contenuto generato dall'IA potrebbe non essere corretto.">
            <a:extLst>
              <a:ext uri="{FF2B5EF4-FFF2-40B4-BE49-F238E27FC236}">
                <a16:creationId xmlns:a16="http://schemas.microsoft.com/office/drawing/2014/main" id="{DA344DE4-6452-B428-3EC5-7A3E65BF37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3524255"/>
            <a:ext cx="3910064" cy="3333745"/>
          </a:xfrm>
          <a:custGeom>
            <a:avLst/>
            <a:gdLst/>
            <a:ahLst/>
            <a:cxnLst/>
            <a:rect l="l" t="t" r="r" b="b"/>
            <a:pathLst>
              <a:path w="3910084" h="3333745">
                <a:moveTo>
                  <a:pt x="0" y="0"/>
                </a:moveTo>
                <a:lnTo>
                  <a:pt x="3706250" y="0"/>
                </a:lnTo>
                <a:lnTo>
                  <a:pt x="3910084" y="2530130"/>
                </a:lnTo>
                <a:lnTo>
                  <a:pt x="3791309" y="3333745"/>
                </a:lnTo>
                <a:lnTo>
                  <a:pt x="0" y="3333745"/>
                </a:lnTo>
                <a:close/>
              </a:path>
            </a:pathLst>
          </a:cu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220991A-5EB0-44E3-B615-BDCA59E66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8589" y="0"/>
            <a:ext cx="1339053" cy="6858000"/>
            <a:chOff x="2661507" y="0"/>
            <a:chExt cx="1339053" cy="685800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E570C-9796-4356-8D50-B25FFB05B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D72FE4A-0FC7-4162-85F2-63D0FE67D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5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Immagine 4" descr="Immagine che contiene cibo, piatto, Cucina, Riso Arborio&#10;&#10;Il contenuto generato dall'IA potrebbe non essere corretto.">
            <a:extLst>
              <a:ext uri="{FF2B5EF4-FFF2-40B4-BE49-F238E27FC236}">
                <a16:creationId xmlns:a16="http://schemas.microsoft.com/office/drawing/2014/main" id="{C7009BC7-2D97-6584-AB02-FBA31FD45C2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4168" y="3562350"/>
            <a:ext cx="3687832" cy="3295650"/>
          </a:xfrm>
          <a:custGeom>
            <a:avLst/>
            <a:gdLst/>
            <a:ahLst/>
            <a:cxnLst/>
            <a:rect l="l" t="t" r="r" b="b"/>
            <a:pathLst>
              <a:path w="3687832" h="3295650">
                <a:moveTo>
                  <a:pt x="3687832" y="0"/>
                </a:moveTo>
                <a:lnTo>
                  <a:pt x="3687832" y="3295650"/>
                </a:lnTo>
                <a:lnTo>
                  <a:pt x="691450" y="3295650"/>
                </a:lnTo>
                <a:lnTo>
                  <a:pt x="124499" y="1545374"/>
                </a:lnTo>
                <a:lnTo>
                  <a:pt x="0" y="1"/>
                </a:lnTo>
                <a:close/>
              </a:path>
            </a:pathLst>
          </a:cu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1D1A57D-77BC-4EEC-819E-6F5EEF34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59" y="-2"/>
            <a:ext cx="1339053" cy="6858000"/>
            <a:chOff x="2661507" y="0"/>
            <a:chExt cx="1339053" cy="6858000"/>
          </a:xfr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913AB8E-CB2A-4854-8A54-923C07FC7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1F5CCDF-B355-4127-8062-39039B53D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5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244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8628" y="1408629"/>
            <a:ext cx="6858000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832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39A6F5-AD6A-4D80-8AD9-6290D13AC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513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61000"/>
                </a:srgbClr>
              </a:gs>
              <a:gs pos="95000">
                <a:schemeClr val="accent5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8CF434B-9EDC-541B-D156-E90E8C6FB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25" y="2945176"/>
            <a:ext cx="3656926" cy="27579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Peninsula</a:t>
            </a:r>
            <a:br>
              <a:rPr lang="en-US" sz="6000" dirty="0">
                <a:solidFill>
                  <a:srgbClr val="FFFFFF"/>
                </a:solidFill>
              </a:rPr>
            </a:br>
            <a:r>
              <a:rPr lang="en-US" sz="6000" dirty="0">
                <a:solidFill>
                  <a:srgbClr val="FFFFFF"/>
                </a:solidFill>
              </a:rPr>
              <a:t>in the</a:t>
            </a:r>
            <a:br>
              <a:rPr lang="en-US" sz="6000" dirty="0">
                <a:solidFill>
                  <a:srgbClr val="FFFFFF"/>
                </a:solidFill>
              </a:rPr>
            </a:br>
            <a:r>
              <a:rPr lang="en-US" sz="6000" dirty="0">
                <a:solidFill>
                  <a:srgbClr val="FFFFFF"/>
                </a:solidFill>
              </a:rPr>
              <a:t>plain</a:t>
            </a:r>
          </a:p>
        </p:txBody>
      </p:sp>
      <p:pic>
        <p:nvPicPr>
          <p:cNvPr id="5" name="Segnaposto contenuto 4" descr="Immagine che contiene mappa, testo&#10;&#10;Il contenuto generato dall'IA potrebbe non essere corretto.">
            <a:extLst>
              <a:ext uri="{FF2B5EF4-FFF2-40B4-BE49-F238E27FC236}">
                <a16:creationId xmlns:a16="http://schemas.microsoft.com/office/drawing/2014/main" id="{473D2165-4901-C3C8-9B2E-426179BAF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4727" y="1154849"/>
            <a:ext cx="4680906" cy="5411450"/>
          </a:xfrm>
          <a:prstGeom prst="rect">
            <a:avLst/>
          </a:prstGeom>
        </p:spPr>
      </p:pic>
      <p:pic>
        <p:nvPicPr>
          <p:cNvPr id="7" name="Immagine 6" descr="Immagine che contiene testo, mappa, atlante&#10;&#10;Il contenuto generato dall'IA potrebbe non essere corretto.">
            <a:extLst>
              <a:ext uri="{FF2B5EF4-FFF2-40B4-BE49-F238E27FC236}">
                <a16:creationId xmlns:a16="http://schemas.microsoft.com/office/drawing/2014/main" id="{E25BCE37-34BC-C0B9-FC92-08EF0C15B8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258" y="149902"/>
            <a:ext cx="3965117" cy="570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82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48F64AA-5BE2-4280-BEFA-DC288118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mmagine che contiene aria aperta, Aerofotogrammetria, Vista aerea, casa&#10;&#10;Il contenuto generato dall'IA potrebbe non essere corretto.">
            <a:extLst>
              <a:ext uri="{FF2B5EF4-FFF2-40B4-BE49-F238E27FC236}">
                <a16:creationId xmlns:a16="http://schemas.microsoft.com/office/drawing/2014/main" id="{BF62C124-E0C6-F80F-2F22-DD65A9DF6E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"/>
            <a:ext cx="7534620" cy="4197368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9" name="Immagine 8" descr="Immagine che contiene rettile, mammifero, lucertola, dinosauro&#10;&#10;Il contenuto generato dall'IA potrebbe non essere corretto.">
            <a:extLst>
              <a:ext uri="{FF2B5EF4-FFF2-40B4-BE49-F238E27FC236}">
                <a16:creationId xmlns:a16="http://schemas.microsoft.com/office/drawing/2014/main" id="{B37A2154-9C0F-EF7D-B88A-74E959BDD3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653536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5" name="Segnaposto contenuto 4" descr="Immagine che contiene interno, cattedrale, cappella, edificio&#10;&#10;Il contenuto generato dall'IA potrebbe non essere corretto.">
            <a:extLst>
              <a:ext uri="{FF2B5EF4-FFF2-40B4-BE49-F238E27FC236}">
                <a16:creationId xmlns:a16="http://schemas.microsoft.com/office/drawing/2014/main" id="{3F4DC13B-8706-1437-F103-E11EEC1C3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" y="4316255"/>
            <a:ext cx="6836850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C7B994A-F435-32D8-8336-B1C95F130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3996128"/>
            <a:ext cx="5505814" cy="25417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Among so much water there is also </a:t>
            </a:r>
            <a:b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crocodile</a:t>
            </a:r>
          </a:p>
        </p:txBody>
      </p:sp>
    </p:spTree>
    <p:extLst>
      <p:ext uri="{BB962C8B-B14F-4D97-AF65-F5344CB8AC3E}">
        <p14:creationId xmlns:p14="http://schemas.microsoft.com/office/powerpoint/2010/main" val="248578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egnaposto contenuto 8" descr="Immagine che contiene nuvola, arte, dipinto, rotondo&#10;&#10;Il contenuto generato dall'IA potrebbe non essere corretto.">
            <a:extLst>
              <a:ext uri="{FF2B5EF4-FFF2-40B4-BE49-F238E27FC236}">
                <a16:creationId xmlns:a16="http://schemas.microsoft.com/office/drawing/2014/main" id="{3063F688-47BD-8663-9411-F17C1CCB5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9" r="1" b="19897"/>
          <a:stretch/>
        </p:blipFill>
        <p:spPr>
          <a:xfrm>
            <a:off x="20" y="10"/>
            <a:ext cx="11419052" cy="6857990"/>
          </a:xfrm>
          <a:prstGeom prst="rect">
            <a:avLst/>
          </a:prstGeom>
        </p:spPr>
      </p:pic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EFDB412-E777-0078-F60F-DCE1A4855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82194" y="3050852"/>
            <a:ext cx="6858001" cy="756295"/>
          </a:xfrm>
          <a:prstGeom prst="rect">
            <a:avLst/>
          </a:prstGeom>
          <a:ln>
            <a:noFill/>
          </a:ln>
          <a:effectLst>
            <a:outerShdw blurRad="203200" dist="101600" dir="930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18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BCCF6C6-CCA3-1051-1D3E-90485455D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945" y="325369"/>
            <a:ext cx="4368602" cy="2099740"/>
          </a:xfrm>
        </p:spPr>
        <p:txBody>
          <a:bodyPr anchor="b">
            <a:noAutofit/>
          </a:bodyPr>
          <a:lstStyle/>
          <a:p>
            <a:r>
              <a:rPr lang="en-US" sz="5400" b="1" dirty="0"/>
              <a:t>A twinning </a:t>
            </a:r>
            <a:br>
              <a:rPr lang="en-US" sz="5400" b="1" dirty="0"/>
            </a:br>
            <a:r>
              <a:rPr lang="en-US" sz="5400" b="1" dirty="0"/>
              <a:t>on both sides </a:t>
            </a:r>
            <a:br>
              <a:rPr lang="en-US" sz="5400" b="1" dirty="0"/>
            </a:br>
            <a:r>
              <a:rPr lang="en-US" sz="5400" b="1" dirty="0"/>
              <a:t>of the Alps</a:t>
            </a:r>
            <a:endParaRPr lang="it-IT" sz="5400" b="1" dirty="0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 descr="Immagine che contiene disegno, dipinto, schizzo, arte&#10;&#10;Il contenuto generato dall'IA potrebbe non essere corretto.">
            <a:extLst>
              <a:ext uri="{FF2B5EF4-FFF2-40B4-BE49-F238E27FC236}">
                <a16:creationId xmlns:a16="http://schemas.microsoft.com/office/drawing/2014/main" id="{CA1B5C18-B8A5-80B8-D4E1-4260C8547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" y="3708850"/>
            <a:ext cx="4243387" cy="2823781"/>
          </a:xfrm>
        </p:spPr>
      </p:pic>
      <p:pic>
        <p:nvPicPr>
          <p:cNvPr id="5" name="Segnaposto contenuto 4" descr="Immagine che contiene mappa, testo, atlante&#10;&#10;Il contenuto generato dall'IA potrebbe non essere corretto.">
            <a:extLst>
              <a:ext uri="{FF2B5EF4-FFF2-40B4-BE49-F238E27FC236}">
                <a16:creationId xmlns:a16="http://schemas.microsoft.com/office/drawing/2014/main" id="{1763FD77-F014-A347-9031-CE12DC609D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1626" y="10"/>
            <a:ext cx="704885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15048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esto, dipinto, mappa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3256E326-4C64-D640-96D1-9065EA896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E98AA02-191B-DAA0-7B5C-ADD25153A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17240"/>
            <a:ext cx="12191979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Between the Po River and Lake Garda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288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D1CBC70-BB3C-0BA6-A9F4-A11086D95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558" y="876104"/>
            <a:ext cx="4090998" cy="5420237"/>
          </a:xfrm>
        </p:spPr>
        <p:txBody>
          <a:bodyPr anchor="b">
            <a:normAutofit fontScale="90000"/>
          </a:bodyPr>
          <a:lstStyle/>
          <a:p>
            <a:r>
              <a:rPr lang="en-US" sz="5600" b="1">
                <a:solidFill>
                  <a:schemeClr val="tx2">
                    <a:lumMod val="75000"/>
                    <a:lumOff val="25000"/>
                  </a:schemeClr>
                </a:solidFill>
              </a:rPr>
              <a:t>Schutz vor dem Wasser</a:t>
            </a:r>
            <a:br>
              <a:rPr lang="en-US" sz="5600" b="1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br>
              <a:rPr lang="en-US" sz="5600" b="1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n-US" sz="5600" b="1">
                <a:solidFill>
                  <a:schemeClr val="tx2">
                    <a:lumMod val="75000"/>
                    <a:lumOff val="25000"/>
                  </a:schemeClr>
                </a:solidFill>
              </a:rPr>
              <a:t>und </a:t>
            </a:r>
            <a:br>
              <a:rPr lang="en-US" sz="5600" b="1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br>
              <a:rPr lang="en-US" sz="5600" b="1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n-US" sz="5600" b="1">
                <a:solidFill>
                  <a:schemeClr val="tx2">
                    <a:lumMod val="75000"/>
                    <a:lumOff val="25000"/>
                  </a:schemeClr>
                </a:solidFill>
              </a:rPr>
              <a:t>Schutz des</a:t>
            </a:r>
            <a:br>
              <a:rPr lang="en-US" sz="5600" b="1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n-US" sz="5600" b="1">
                <a:solidFill>
                  <a:schemeClr val="tx2">
                    <a:lumMod val="75000"/>
                    <a:lumOff val="25000"/>
                  </a:schemeClr>
                </a:solidFill>
              </a:rPr>
              <a:t>Wassers</a:t>
            </a:r>
            <a:br>
              <a:rPr lang="en-US" sz="5600" b="1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n-US" sz="5600"/>
              <a:t> </a:t>
            </a:r>
            <a:endParaRPr lang="it-IT" sz="56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 descr="Immagine che contiene mappa, Aerofotogrammetria, Vista aerea, aereo&#10;&#10;Il contenuto generato dall'IA potrebbe non essere corretto.">
            <a:extLst>
              <a:ext uri="{FF2B5EF4-FFF2-40B4-BE49-F238E27FC236}">
                <a16:creationId xmlns:a16="http://schemas.microsoft.com/office/drawing/2014/main" id="{FB594DC5-8219-7711-894F-14E905937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" r="19328" b="2"/>
          <a:stretch/>
        </p:blipFill>
        <p:spPr>
          <a:xfrm>
            <a:off x="-206996" y="0"/>
            <a:ext cx="6824943" cy="6824281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6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254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B2B504B-42DF-9CF0-2CD4-0F2621565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01453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/>
              <a:t>Floating Legends and Stories</a:t>
            </a:r>
          </a:p>
        </p:txBody>
      </p:sp>
      <p:pic>
        <p:nvPicPr>
          <p:cNvPr id="5" name="Segnaposto contenuto 4" descr="Immagine che contiene mappa, disegno, schizzo&#10;&#10;Il contenuto generato dall'IA potrebbe non essere corretto.">
            <a:extLst>
              <a:ext uri="{FF2B5EF4-FFF2-40B4-BE49-F238E27FC236}">
                <a16:creationId xmlns:a16="http://schemas.microsoft.com/office/drawing/2014/main" id="{5261F20C-6D32-46CE-921D-6AEBC472D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31948"/>
            <a:ext cx="6158312" cy="4095277"/>
          </a:xfrm>
          <a:prstGeom prst="rect">
            <a:avLst/>
          </a:prstGeom>
        </p:spPr>
      </p:pic>
      <p:pic>
        <p:nvPicPr>
          <p:cNvPr id="7" name="Immagine 6" descr="Immagine che contiene statua, sarcofago, scultura, Artefatto&#10;&#10;Il contenuto generato dall'IA potrebbe non essere corretto.">
            <a:extLst>
              <a:ext uri="{FF2B5EF4-FFF2-40B4-BE49-F238E27FC236}">
                <a16:creationId xmlns:a16="http://schemas.microsoft.com/office/drawing/2014/main" id="{7FF87F4A-ACC2-413F-EB4B-8375BE1991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327" y="590405"/>
            <a:ext cx="6086729" cy="3636820"/>
          </a:xfrm>
          <a:prstGeom prst="rect">
            <a:avLst/>
          </a:prstGeom>
        </p:spPr>
      </p:pic>
      <p:sp>
        <p:nvSpPr>
          <p:cNvPr id="1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sX0" fmla="*/ 0 w 3291840"/>
              <a:gd name="csY0" fmla="*/ 0 h 18288"/>
              <a:gd name="csX1" fmla="*/ 658368 w 3291840"/>
              <a:gd name="csY1" fmla="*/ 0 h 18288"/>
              <a:gd name="csX2" fmla="*/ 1283818 w 3291840"/>
              <a:gd name="csY2" fmla="*/ 0 h 18288"/>
              <a:gd name="csX3" fmla="*/ 1909267 w 3291840"/>
              <a:gd name="csY3" fmla="*/ 0 h 18288"/>
              <a:gd name="csX4" fmla="*/ 2633472 w 3291840"/>
              <a:gd name="csY4" fmla="*/ 0 h 18288"/>
              <a:gd name="csX5" fmla="*/ 3291840 w 3291840"/>
              <a:gd name="csY5" fmla="*/ 0 h 18288"/>
              <a:gd name="csX6" fmla="*/ 3291840 w 3291840"/>
              <a:gd name="csY6" fmla="*/ 18288 h 18288"/>
              <a:gd name="csX7" fmla="*/ 2633472 w 3291840"/>
              <a:gd name="csY7" fmla="*/ 18288 h 18288"/>
              <a:gd name="csX8" fmla="*/ 2073859 w 3291840"/>
              <a:gd name="csY8" fmla="*/ 18288 h 18288"/>
              <a:gd name="csX9" fmla="*/ 1448410 w 3291840"/>
              <a:gd name="csY9" fmla="*/ 18288 h 18288"/>
              <a:gd name="csX10" fmla="*/ 822960 w 3291840"/>
              <a:gd name="csY10" fmla="*/ 18288 h 18288"/>
              <a:gd name="csX11" fmla="*/ 0 w 3291840"/>
              <a:gd name="csY11" fmla="*/ 18288 h 18288"/>
              <a:gd name="csX12" fmla="*/ 0 w 329184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00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4">
            <a:extLst>
              <a:ext uri="{FF2B5EF4-FFF2-40B4-BE49-F238E27FC236}">
                <a16:creationId xmlns:a16="http://schemas.microsoft.com/office/drawing/2014/main" id="{E36BB3C5-822B-45E1-A81E-5CC3176C6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 descr="Immagine che contiene Aerofotogrammetria, Vista aerea, aria aperta, estuario&#10;&#10;Il contenuto generato dall'IA potrebbe non essere corretto.">
            <a:extLst>
              <a:ext uri="{FF2B5EF4-FFF2-40B4-BE49-F238E27FC236}">
                <a16:creationId xmlns:a16="http://schemas.microsoft.com/office/drawing/2014/main" id="{9B184D89-487B-E6E9-7B09-B4778E4F73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264" y="365141"/>
            <a:ext cx="6288262" cy="3063875"/>
          </a:xfrm>
          <a:prstGeom prst="rect">
            <a:avLst/>
          </a:prstGeom>
        </p:spPr>
      </p:pic>
      <p:sp useBgFill="1">
        <p:nvSpPr>
          <p:cNvPr id="33" name="Rectangle 26">
            <a:extLst>
              <a:ext uri="{FF2B5EF4-FFF2-40B4-BE49-F238E27FC236}">
                <a16:creationId xmlns:a16="http://schemas.microsoft.com/office/drawing/2014/main" id="{FB39ECA9-4CDE-4883-98E8-287E905E9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63" y="3630934"/>
            <a:ext cx="6288261" cy="2546028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3E7DBB7-7171-22F7-4E0A-814290372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49689"/>
            <a:ext cx="2094498" cy="21050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b="1" kern="1200" dirty="0">
                <a:latin typeface="+mj-lt"/>
                <a:ea typeface="+mj-ea"/>
                <a:cs typeface="+mj-cs"/>
              </a:rPr>
              <a:t>The place where the Latin poet Virgil </a:t>
            </a:r>
            <a:br>
              <a:rPr lang="en-US" sz="2800" b="1" kern="1200" dirty="0"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latin typeface="+mj-lt"/>
                <a:ea typeface="+mj-ea"/>
                <a:cs typeface="+mj-cs"/>
              </a:rPr>
              <a:t>was born</a:t>
            </a:r>
          </a:p>
        </p:txBody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A67483D0-BAEB-4927-88AD-76F5DA846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494" y="45657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DBB7B12-4298-4CFB-B539-44A91C930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94346" y="489305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Segnaposto contenuto 10" descr="Immagine che contiene dipinto, vestiti, arte, Viso umano&#10;&#10;Il contenuto generato dall'IA potrebbe non essere corretto.">
            <a:extLst>
              <a:ext uri="{FF2B5EF4-FFF2-40B4-BE49-F238E27FC236}">
                <a16:creationId xmlns:a16="http://schemas.microsoft.com/office/drawing/2014/main" id="{CF58F04D-7540-9D04-3DA3-53F64C8AB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8158" y="4170680"/>
            <a:ext cx="4069366" cy="1463040"/>
          </a:xfrm>
        </p:spPr>
      </p:pic>
      <p:pic>
        <p:nvPicPr>
          <p:cNvPr id="9" name="Immagine 8" descr="Immagine che contiene Viso umano, Scultura in pietra, edificio, Intaglio&#10;&#10;Il contenuto generato dall'IA potrebbe non essere corretto.">
            <a:extLst>
              <a:ext uri="{FF2B5EF4-FFF2-40B4-BE49-F238E27FC236}">
                <a16:creationId xmlns:a16="http://schemas.microsoft.com/office/drawing/2014/main" id="{1FEE2E8D-3619-BC7B-C088-69FC3359E0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048500" y="365109"/>
            <a:ext cx="4621006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47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cielo, aria aperta, edificio, acqua&#10;&#10;Il contenuto generato dall'IA potrebbe non essere corretto.">
            <a:extLst>
              <a:ext uri="{FF2B5EF4-FFF2-40B4-BE49-F238E27FC236}">
                <a16:creationId xmlns:a16="http://schemas.microsoft.com/office/drawing/2014/main" id="{4CCAFD7C-6356-461D-F7A3-82B1DECAB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72E18E8-0B49-2B6E-64ED-EAC3FF937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city in the shape of a palace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595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A479F66-08B0-2DCC-AB74-03C791129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0"/>
            <a:ext cx="4267200" cy="196107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Mantegna, Raffaello</a:t>
            </a:r>
            <a:br>
              <a:rPr lang="it-IT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Tiziano, Giulio Romano, Rubens…</a:t>
            </a:r>
          </a:p>
        </p:txBody>
      </p:sp>
      <p:pic>
        <p:nvPicPr>
          <p:cNvPr id="5" name="Segnaposto contenuto 4" descr="Immagine che contiene dipinto, vestiti, arte, uomo&#10;&#10;Il contenuto generato dall'IA potrebbe non essere corretto.">
            <a:extLst>
              <a:ext uri="{FF2B5EF4-FFF2-40B4-BE49-F238E27FC236}">
                <a16:creationId xmlns:a16="http://schemas.microsoft.com/office/drawing/2014/main" id="{516D7B53-B609-18C5-8C2A-71E60D2658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9" name="Segnaposto contenuto 8" descr="Immagine che contiene dipinto, arte, mitologia, chiesa&#10;&#10;Il contenuto generato dall'IA potrebbe non essere corretto.">
            <a:extLst>
              <a:ext uri="{FF2B5EF4-FFF2-40B4-BE49-F238E27FC236}">
                <a16:creationId xmlns:a16="http://schemas.microsoft.com/office/drawing/2014/main" id="{CBB4835F-FA33-4FC4-E2A1-C405F1518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125" y="2147888"/>
            <a:ext cx="3705750" cy="4710112"/>
          </a:xfrm>
        </p:spPr>
      </p:pic>
      <p:pic>
        <p:nvPicPr>
          <p:cNvPr id="7" name="Immagine 6" descr="Immagine che contiene Viso umano, uomo, dipinto, vestiti&#10;&#10;Il contenuto generato dall'IA potrebbe non essere corretto.">
            <a:extLst>
              <a:ext uri="{FF2B5EF4-FFF2-40B4-BE49-F238E27FC236}">
                <a16:creationId xmlns:a16="http://schemas.microsoft.com/office/drawing/2014/main" id="{59A13F0C-CD9A-C82A-B2D2-180D821A9E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844221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Microsoft Office PowerPoint</Application>
  <PresentationFormat>Breitbild</PresentationFormat>
  <Paragraphs>22</Paragraphs>
  <Slides>21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Helvetica Neue Medium</vt:lpstr>
      <vt:lpstr>Tema di Office</vt:lpstr>
      <vt:lpstr>Mantua, das andere Vendig</vt:lpstr>
      <vt:lpstr>Peninsula in the plain</vt:lpstr>
      <vt:lpstr>A twinning  on both sides  of the Alps</vt:lpstr>
      <vt:lpstr>Between the Po River and Lake Garda</vt:lpstr>
      <vt:lpstr>Schutz vor dem Wasser  und   Schutz des Wassers  </vt:lpstr>
      <vt:lpstr>Floating Legends and Stories</vt:lpstr>
      <vt:lpstr>The place where the Latin poet Virgil  was born</vt:lpstr>
      <vt:lpstr>A city in the shape of a palace</vt:lpstr>
      <vt:lpstr>Mantegna, Raffaello Tiziano, Giulio Romano, Rubens…</vt:lpstr>
      <vt:lpstr>An unconquerable city</vt:lpstr>
      <vt:lpstr>Ponte dei Mulini the energy of water since the 12th century</vt:lpstr>
      <vt:lpstr>People with their feet in the water  due to floods</vt:lpstr>
      <vt:lpstr>Water, a female world The Lakes were  washing machines</vt:lpstr>
      <vt:lpstr>Fishermen, hunters and cane farmers</vt:lpstr>
      <vt:lpstr>The city was surrounded by industry The time of pollution</vt:lpstr>
      <vt:lpstr>THE TIME OF REBIRTH</vt:lpstr>
      <vt:lpstr>The water was saved and the city was reborn</vt:lpstr>
      <vt:lpstr>Eine Stadt, die Wasser in vielen Variationen bietet</vt:lpstr>
      <vt:lpstr>Mantua  to eat between land  and water</vt:lpstr>
      <vt:lpstr>Among so much water there is also  a crocodile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Marco SCANSANI</dc:creator>
  <cp:lastModifiedBy>erwin klein</cp:lastModifiedBy>
  <cp:revision>18</cp:revision>
  <dcterms:created xsi:type="dcterms:W3CDTF">2025-04-06T17:11:40Z</dcterms:created>
  <dcterms:modified xsi:type="dcterms:W3CDTF">2026-06-08T09:50:20Z</dcterms:modified>
</cp:coreProperties>
</file>