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62" r:id="rId6"/>
    <p:sldId id="260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756283-4B4D-C3D0-7767-8D385FE839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B37DEAA-F149-66C2-2C37-8B0C09ADF7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33F813-41DC-6BE5-7382-AF31422D1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68EFD8-E1FE-E406-FA5D-C2ABC7F29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4E06DFC-4C92-1147-014E-599D680C1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4224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FFDEEB4-681D-EEEF-5233-500C0B99E2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5442B22-5169-1AF5-6308-6094AA90A4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347B63B-EB19-446D-01C5-954509B55B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8070D22-7679-2A78-7BA9-ED6DB0A4D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627848-4008-6525-2C63-CC0BDB68B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2226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17543970-0E72-227D-0DB4-8E63496068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BE52ED70-F74C-22DA-BC32-4EE4BC699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6853356-4B4D-1EC4-71EE-6B49124920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CC24F70-E007-EF7E-6F0C-C36E8CF118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B1F676-E5AC-7BD2-C99C-546130AFD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4339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4AF549-2B9E-1706-1174-9CCCB325E4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BF610C-FC0C-F1FE-EA7C-72B09FE01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C08DDA6-B51A-F8B3-3873-584DE261D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C9C9B1-0E86-2E49-8E01-BD8840AAE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FF9985-6F6E-9727-47D5-33E096057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092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4763398-0097-9AF2-FADD-F460DA19BA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5F6EAD-FF51-465C-1748-3D0BD545CC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0069F66-5AA1-6312-69A0-B0B7C8D14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6FECC32-142B-62F3-89E3-41253EC5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58613AC-3A41-42DC-1B5B-535FEFD37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316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D0F84F0-01F9-623F-9889-FCF47A8613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952DBC4-ECC1-1139-66DA-101775F3BC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58AEB77-2510-C60C-98AE-2B57EDEA8A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B939FF2-96AA-B3E1-5284-FE9203946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13C5991-2B2D-BC8D-B493-E4F542E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2252391-2038-4F9A-CE81-A2C8DD9BC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919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177035-B187-B317-50EE-7FAEA08279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71FEA73-6F8C-4B8D-5B32-0B3196AB7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F8383B4C-5F98-3EA6-F1D6-75C3C6D489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F1F231C5-AFC6-60BB-280B-6A384A7817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1E3F67B-B20E-CC63-E002-ED701AD3E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213FB3FF-AF4A-DCEA-8567-318000EE7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959317E7-FE98-71D3-20D0-BBE9E60C2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57194EAC-F195-AFD6-0A97-A66898B51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74092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DD4A6A-3EE7-7CCA-9EF8-8EB64D927B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1AD24C6-87FC-9493-38C2-675CE56EA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509C7DB-7A29-6DFB-B925-F294801601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68F9F10-BAFB-8068-21BF-66BF77B8D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07820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781E24B-7903-01B4-AEF1-3016934C3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432462B-4FBE-4B3D-2546-69468EDCD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E316408-B3D9-E128-70F2-8461453EB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229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3D7B9B-3D88-A5F4-0E89-0F161A841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514DD4-D8FD-C431-1D68-8156936E7D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3C7284D7-DEA0-D0EF-B0EB-489E2B1500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E2FB173-8FDA-92A4-0330-0A42727FA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E81676-247B-99BF-DD88-12E8042A91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0B77EAA-D244-C9B0-E439-A7A72913A3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04154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2BEFE7-7EC9-5017-59A1-A4FA2E1E5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B1DE86D-A4DE-BA3D-AABB-E00E945DB52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47B52AB-9702-231E-C68C-22B9E85360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A899E2D-16DB-7861-80AD-52FFB1AA93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9BF29FD9-75E9-1C9E-A33D-123ED28510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C8ACE2B-8D1F-0656-654C-3118CD0F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575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A50AF1D3-D5E0-C333-55A0-F8E1B8249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EA726E4-0852-6582-F73F-FF759DB761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68EA40D-1693-B982-C064-A9E004EC1F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ACF02A-F59D-46DA-AEC6-6BEBEC14A502}" type="datetimeFigureOut">
              <a:rPr lang="de-DE" smtClean="0"/>
              <a:t>25.04.2026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56CFBD-9472-164B-1D9E-E64C91FAD9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2431EA3-4405-F203-FA71-4FB8A1F244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B366E0-C7E4-4B64-875F-0BABF04D919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1379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ele.de/cs/ueber-uns-9#historie" TargetMode="External"/><Relationship Id="rId7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hyperlink" Target="https://www.dhmd.de/" TargetMode="External"/><Relationship Id="rId4" Type="http://schemas.openxmlformats.org/officeDocument/2006/relationships/hyperlink" Target="https://www.infektionsschutz.de/uk/hygienetipps/haushaltshygiene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iele.de/cs/ueber-uns-9#histori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dhmd.de/" TargetMode="External"/><Relationship Id="rId4" Type="http://schemas.openxmlformats.org/officeDocument/2006/relationships/hyperlink" Target="https://www.infektionsschutz.de/uk/hygienetipps/haushaltshygiene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0F755A-4803-9A94-ACF7-F8B7EBD68E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15682" y="1613557"/>
            <a:ext cx="5455298" cy="1681163"/>
          </a:xfrm>
        </p:spPr>
        <p:txBody>
          <a:bodyPr>
            <a:normAutofit fontScale="90000"/>
          </a:bodyPr>
          <a:lstStyle/>
          <a:p>
            <a:pPr algn="l"/>
            <a:r>
              <a:rPr lang="de-DE" sz="88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Lernkarten</a:t>
            </a:r>
            <a:r>
              <a:rPr lang="de-DE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    </a:t>
            </a:r>
          </a:p>
        </p:txBody>
      </p:sp>
      <p:sp>
        <p:nvSpPr>
          <p:cNvPr id="5" name="Textfeld 2">
            <a:extLst>
              <a:ext uri="{FF2B5EF4-FFF2-40B4-BE49-F238E27FC236}">
                <a16:creationId xmlns:a16="http://schemas.microsoft.com/office/drawing/2014/main" id="{F955AF75-EAF7-7676-B330-15520EB795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62466" y="3527692"/>
            <a:ext cx="5617028" cy="1612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de-DE" sz="8800" kern="100">
                <a:solidFill>
                  <a:srgbClr val="2F5597"/>
                </a:solidFill>
                <a:effectLst/>
                <a:latin typeface="Bahnschrift SemiBol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„WASSER</a:t>
            </a:r>
            <a:r>
              <a:rPr lang="de-DE" sz="8800" kern="100">
                <a:solidFill>
                  <a:srgbClr val="2F5597"/>
                </a:solidFill>
                <a:effectLst/>
                <a:latin typeface="Bahnschrift SemiBold" panose="020B0502040204020203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</a:t>
            </a:r>
            <a:endParaRPr lang="de-DE" sz="1100" kern="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4619E7BE-2443-1EA8-707C-3DD44BAE7C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46243" y="0"/>
            <a:ext cx="2147505" cy="214750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9960D64F-15D1-AA47-AAEF-DC8D131AE6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46242" y="6218845"/>
            <a:ext cx="2147505" cy="44973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25A352AF-4484-B5BF-1BFE-C60F32734A7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172" y="264649"/>
            <a:ext cx="1266668" cy="6060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7076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5CD142-4E06-D6EB-93D6-49652D5A4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94674"/>
            <a:ext cx="11015153" cy="1325563"/>
          </a:xfrm>
        </p:spPr>
        <p:txBody>
          <a:bodyPr>
            <a:normAutofit fontScale="90000"/>
          </a:bodyPr>
          <a:lstStyle/>
          <a:p>
            <a:r>
              <a:rPr lang="de-DE" sz="48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Struktur der Lernkarten: </a:t>
            </a:r>
            <a:br>
              <a:rPr lang="de-DE" sz="48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</a:br>
            <a:br>
              <a:rPr lang="de-DE" sz="40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</a:br>
            <a:r>
              <a:rPr lang="de-DE" sz="31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Vorderseite: </a:t>
            </a:r>
            <a:r>
              <a:rPr lang="de-DE" sz="40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	              </a:t>
            </a:r>
            <a:r>
              <a:rPr lang="de-DE" sz="31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Innenseiten:                         Rückseite:</a:t>
            </a:r>
            <a:endParaRPr lang="de-DE" sz="4800">
              <a:solidFill>
                <a:schemeClr val="accent1">
                  <a:lumMod val="75000"/>
                </a:schemeClr>
              </a:solidFill>
              <a:latin typeface="Bahnschrift SemiBold" panose="020B0502040204020203" pitchFamily="34" charset="0"/>
            </a:endParaRP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2F0C52BB-A2DE-E0F8-5C19-27FD1A31F2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953" y="2320253"/>
            <a:ext cx="2661052" cy="4030135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93459F5-67B7-AC96-8DD7-9D870FD88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5621" y="2320253"/>
            <a:ext cx="2661052" cy="4063631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BF3D4D02-8794-4A10-8B61-5BEACB45D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4151" y="2320253"/>
            <a:ext cx="2661052" cy="403013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B0529252-D944-92A0-63E4-21126D623CCD}"/>
              </a:ext>
            </a:extLst>
          </p:cNvPr>
          <p:cNvSpPr txBox="1"/>
          <p:nvPr/>
        </p:nvSpPr>
        <p:spPr>
          <a:xfrm>
            <a:off x="3747247" y="2427105"/>
            <a:ext cx="2348753" cy="38164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100">
                <a:latin typeface="Arial Rounded MT Bold" panose="020F0704030504030204" pitchFamily="34" charset="0"/>
              </a:rPr>
              <a:t>Hier sieht man die Waschfrauen an der warmen Pader in Paderborn, die ihre Wäsche dort früher gewaschen haben. </a:t>
            </a:r>
          </a:p>
          <a:p>
            <a:r>
              <a:rPr lang="de-DE" sz="1100">
                <a:latin typeface="Arial Rounded MT Bold" panose="020F0704030504030204" pitchFamily="34" charset="0"/>
              </a:rPr>
              <a:t>Der Temperaturunter-schied der Paderarme machte es möglich, dass man das Wasser zum Waschen nutzen konnte. Heute wäre es nicht mehr denkbar. </a:t>
            </a:r>
          </a:p>
          <a:p>
            <a:r>
              <a:rPr lang="de-DE" sz="1100">
                <a:latin typeface="Arial Rounded MT Bold" panose="020F0704030504030204" pitchFamily="34" charset="0"/>
              </a:rPr>
              <a:t>Eine Skulpturengruppe erinnert an die Waschfrauen. In der Darstellung wird das Waschen und Bleichen auf den Paderwiesen gezeigt und auch der soziale Austausch, wenn die Frau sich trafen. </a:t>
            </a:r>
          </a:p>
          <a:p>
            <a:r>
              <a:rPr lang="de-DE" sz="1100">
                <a:latin typeface="Arial Rounded MT Bold" panose="020F0704030504030204" pitchFamily="34" charset="0"/>
              </a:rPr>
              <a:t>Was für den Betrachter so leicht und spielrisch wirkt, war tatsächliche für die Frauen harte Arbeit! </a:t>
            </a:r>
          </a:p>
          <a:p>
            <a:endParaRPr lang="de-DE" sz="1100">
              <a:latin typeface="Arial Rounded MT Bold" panose="020F0704030504030204" pitchFamily="34" charset="0"/>
            </a:endParaRP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CF7EE28E-AD95-2710-4D86-D9314549E9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68969" y="2320253"/>
            <a:ext cx="2661052" cy="4030135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931F2256-0BBC-974E-F51A-1B66BD59A3A5}"/>
              </a:ext>
            </a:extLst>
          </p:cNvPr>
          <p:cNvSpPr txBox="1"/>
          <p:nvPr/>
        </p:nvSpPr>
        <p:spPr>
          <a:xfrm>
            <a:off x="9525119" y="2460601"/>
            <a:ext cx="2328234" cy="38164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100">
                <a:latin typeface="Arial Rounded MT Bold" panose="020F0704030504030204" pitchFamily="34" charset="0"/>
              </a:rPr>
              <a:t>Arbeitsanregungen: </a:t>
            </a:r>
          </a:p>
          <a:p>
            <a:r>
              <a:rPr lang="de-DE" sz="1100">
                <a:latin typeface="Arial Rounded MT Bold" panose="020F0704030504030204" pitchFamily="34" charset="0"/>
              </a:rPr>
              <a:t>Wenn Wasser „inspiriert“, wie es im  Projekttitel heißt, wozu hat der Waschtag pfiffige Menschen inspiriert?</a:t>
            </a: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1. Informier dich über die Geschichte der Firma Miele: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3"/>
              </a:rPr>
              <a:t>https://www.miele.de/cs/ueber-uns-9#historie</a:t>
            </a:r>
            <a:endParaRPr lang="de-DE" sz="1100">
              <a:latin typeface="Arial Rounded MT Bold" panose="020F0704030504030204" pitchFamily="34" charset="0"/>
            </a:endParaRP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2. Warum ist es wichtig, dass unsere Wäsche regelmäßig gewaschen wird? 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4"/>
              </a:rPr>
              <a:t>https://www.infektionsschutz.de/uk/hygienetipps/haushaltshygiene/</a:t>
            </a:r>
            <a:endParaRPr lang="de-DE" sz="1100">
              <a:latin typeface="Arial Rounded MT Bold" panose="020F0704030504030204" pitchFamily="34" charset="0"/>
            </a:endParaRP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3. In Dresden in Deutschland gibt es ein Hygienmuseum. Sieh dir die Website an: 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5"/>
              </a:rPr>
              <a:t>https://www.dhmd.de/</a:t>
            </a:r>
            <a:endParaRPr lang="de-DE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6AD6A84E-9C29-144B-F34E-BD64D2442D18}"/>
              </a:ext>
            </a:extLst>
          </p:cNvPr>
          <p:cNvSpPr txBox="1"/>
          <p:nvPr/>
        </p:nvSpPr>
        <p:spPr>
          <a:xfrm>
            <a:off x="1039943" y="5842239"/>
            <a:ext cx="2395005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900">
                <a:latin typeface="Arial Rounded MT Bold" panose="020F0704030504030204" pitchFamily="34" charset="0"/>
              </a:rPr>
              <a:t>Mit freundlicher Genehmgiung des Stadt- und Kreisarchivs Paderborn (1)</a:t>
            </a: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F2E2DE06-07AE-CDE4-4851-DB9D2CB38C0C}"/>
              </a:ext>
            </a:extLst>
          </p:cNvPr>
          <p:cNvSpPr txBox="1"/>
          <p:nvPr/>
        </p:nvSpPr>
        <p:spPr>
          <a:xfrm>
            <a:off x="826953" y="6324637"/>
            <a:ext cx="2645940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800">
                <a:solidFill>
                  <a:srgbClr val="000000"/>
                </a:solidFill>
                <a:latin typeface="Arial Rounded MT Bold" panose="020F0704030504030204" pitchFamily="34" charset="0"/>
              </a:rPr>
              <a:t>Waschplatz an der warmen Pader, 1937/1938 </a:t>
            </a:r>
          </a:p>
          <a:p>
            <a:r>
              <a:rPr lang="de-DE" sz="800">
                <a:solidFill>
                  <a:srgbClr val="000000"/>
                </a:solidFill>
                <a:latin typeface="Arial Rounded MT Bold" panose="020F0704030504030204" pitchFamily="34" charset="0"/>
              </a:rPr>
              <a:t>Bildnachweis: Stadt- und Kreisarchiv Paderborn,</a:t>
            </a:r>
          </a:p>
          <a:p>
            <a:r>
              <a:rPr lang="de-DE" sz="800">
                <a:solidFill>
                  <a:srgbClr val="000000"/>
                </a:solidFill>
                <a:latin typeface="Arial Rounded MT Bold" panose="020F0704030504030204" pitchFamily="34" charset="0"/>
              </a:rPr>
              <a:t>M4 Nr. 13158 / Rudolf Lindemann </a:t>
            </a:r>
            <a:endParaRPr lang="de-DE" sz="800">
              <a:latin typeface="Arial Rounded MT Bold" panose="020F0704030504030204" pitchFamily="34" charset="0"/>
            </a:endParaRPr>
          </a:p>
        </p:txBody>
      </p:sp>
      <p:pic>
        <p:nvPicPr>
          <p:cNvPr id="20" name="Grafik 19">
            <a:extLst>
              <a:ext uri="{FF2B5EF4-FFF2-40B4-BE49-F238E27FC236}">
                <a16:creationId xmlns:a16="http://schemas.microsoft.com/office/drawing/2014/main" id="{6A951D7A-8B3E-A457-72C5-6133B3B5C2D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9943" y="2427105"/>
            <a:ext cx="2327130" cy="3398348"/>
          </a:xfrm>
          <a:prstGeom prst="rect">
            <a:avLst/>
          </a:prstGeom>
        </p:spPr>
      </p:pic>
      <p:pic>
        <p:nvPicPr>
          <p:cNvPr id="22" name="Grafik 21">
            <a:extLst>
              <a:ext uri="{FF2B5EF4-FFF2-40B4-BE49-F238E27FC236}">
                <a16:creationId xmlns:a16="http://schemas.microsoft.com/office/drawing/2014/main" id="{50F29EDC-241E-9082-F22A-4172C874DB0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7499" y="2758931"/>
            <a:ext cx="23431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64816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225991E-5C8E-D613-0E4A-6DF824CBED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Konzept Vorderseite: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7A89C6F7-1CBC-77EE-F87F-5A581E8C8F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5307" y="1690688"/>
            <a:ext cx="2924583" cy="4553585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49C965E1-68A1-793F-A922-FFC05517B3FC}"/>
              </a:ext>
            </a:extLst>
          </p:cNvPr>
          <p:cNvSpPr txBox="1"/>
          <p:nvPr/>
        </p:nvSpPr>
        <p:spPr>
          <a:xfrm>
            <a:off x="6257365" y="2348601"/>
            <a:ext cx="4993341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Die Lernkarten nehmen Daten und Fakten aus den „Mimi &amp; Widu – Geschichten“ auf. Sie können zur  Wiederholung und für Verständnisfragen genutzt werden, aber auch für weitere Informationen zum Thema.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Im Beispiel wird ein historisches Bild gezeigt, das Frauen in Paderborn an der Pader beim Waschtag zeigt. 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Hier können die Lernenden Informationen nutzen, die sie in der Geschichte „Mimi und Widu in Paderborn“ finden können. 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 </a:t>
            </a:r>
          </a:p>
          <a:p>
            <a:endParaRPr lang="de-DE" sz="1600">
              <a:latin typeface="Arial Rounded MT Bold" panose="020F0704030504030204" pitchFamily="34" charset="0"/>
            </a:endParaRPr>
          </a:p>
          <a:p>
            <a:endParaRPr lang="de-DE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4C73C37E-F506-F795-4462-79578F6849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448" y="2214880"/>
            <a:ext cx="2400300" cy="3505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39290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91F47D-C4F3-85A9-5B14-DC420837B7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7F23EBB-9A1C-BC15-296B-D2F189B4B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Konzept Innenseiten: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0386BCC5-D4CA-D965-DD82-56F04A145C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012" y="1945341"/>
            <a:ext cx="2835306" cy="411067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9B31EE65-1A7E-1A04-7682-3E773A06C968}"/>
              </a:ext>
            </a:extLst>
          </p:cNvPr>
          <p:cNvSpPr txBox="1"/>
          <p:nvPr/>
        </p:nvSpPr>
        <p:spPr>
          <a:xfrm>
            <a:off x="6257365" y="2348601"/>
            <a:ext cx="4993341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Das Foto wird ergänzt durch ein Foto, das die Skulpturengruppe „Waschfrauen“ in Paderborn zeigt. 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Auch hierzu gibt es in der Geschichte Informationen, aber darüber hinaus kann die Gegenüberstellung der beiden Fotos auch eine Diskussion dazu anregen, 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über die Rolle der Frau vor 100 Jahren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über die Hausarbeit ohne technische Hilfsmittel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über den heutigen Standard in unseren Wohnungen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Die Lernenden können das Thema „Inspiration“ anhand von Erfindungen und Entwicklungen von Haushaltsgeräten aktualisieren. </a:t>
            </a:r>
            <a:endParaRPr lang="de-DE"/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57F1347E-B2CD-1A0F-D6D9-16EC37388B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2090" y="2424289"/>
            <a:ext cx="2343150" cy="3152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8328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11BFBED-9DD9-6CA5-316D-F25CE3BCA4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52D189-7D62-CD12-E836-00E88F6BB5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5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Konzept Rückseite: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96D362A0-D7E2-A99B-D092-EC6E02DBAF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012" y="1945341"/>
            <a:ext cx="2835306" cy="4110673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89E783E0-1595-F49D-4FFF-488A4BC7039B}"/>
              </a:ext>
            </a:extLst>
          </p:cNvPr>
          <p:cNvSpPr txBox="1"/>
          <p:nvPr/>
        </p:nvSpPr>
        <p:spPr>
          <a:xfrm>
            <a:off x="5836023" y="2015517"/>
            <a:ext cx="528021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Die Lernkarte wird abgeschlossen durch weitere Arbeitsimpulse, durch die das Wissen der Schüler erweitert werden kann. 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An dieser Stelle sind drei Hinweise ausgewählt:</a:t>
            </a:r>
          </a:p>
          <a:p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Der erste Link verweist auf die Firma Miele, die in Gütersloh ansässig ist. Auf der Homepage ist die Geschichte der Firma gut dokumentiert. </a:t>
            </a:r>
          </a:p>
          <a:p>
            <a:pPr marL="342900" indent="-342900">
              <a:buAutoNum type="arabicPeriod"/>
            </a:pPr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342900" indent="-342900">
              <a:buAutoNum type="arabicPeriod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Der Link zum „Infektionsschutz“ bietet interessante Informationen, warum wir darauf achten müssen, dass unsere Wäsche, unsere Umgebung und wir selbst sauber sein müssen. </a:t>
            </a:r>
          </a:p>
          <a:p>
            <a:pPr marL="342900" indent="-342900">
              <a:buAutoNum type="arabicPeriod"/>
            </a:pPr>
            <a:endParaRPr lang="de-DE" sz="1400">
              <a:solidFill>
                <a:schemeClr val="accent1">
                  <a:lumMod val="75000"/>
                </a:schemeClr>
              </a:solidFill>
              <a:latin typeface="Arial Rounded MT Bold" panose="020F0704030504030204" pitchFamily="34" charset="0"/>
            </a:endParaRPr>
          </a:p>
          <a:p>
            <a:pPr marL="342900" indent="-342900">
              <a:buFontTx/>
              <a:buAutoNum type="arabicPeriod"/>
            </a:pPr>
            <a:r>
              <a:rPr lang="de-DE" sz="1400">
                <a:solidFill>
                  <a:schemeClr val="accent1">
                    <a:lumMod val="75000"/>
                  </a:schemeClr>
                </a:solidFill>
                <a:latin typeface="Arial Rounded MT Bold" panose="020F0704030504030204" pitchFamily="34" charset="0"/>
              </a:rPr>
              <a:t>Der letzte Link führt zum Deutschen Hygienemuseum in Dresden. Dort gibt es viele Informationen zur Gesundheit, zu Gedanken und Gefühlen der Menschen.</a:t>
            </a:r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36250A97-395A-EE3F-B843-F749BFB78EE4}"/>
              </a:ext>
            </a:extLst>
          </p:cNvPr>
          <p:cNvSpPr txBox="1"/>
          <p:nvPr/>
        </p:nvSpPr>
        <p:spPr>
          <a:xfrm>
            <a:off x="1909548" y="2092462"/>
            <a:ext cx="2328234" cy="381642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z="1100">
                <a:latin typeface="Arial Rounded MT Bold" panose="020F0704030504030204" pitchFamily="34" charset="0"/>
              </a:rPr>
              <a:t>Arbeitsanregungen: </a:t>
            </a:r>
          </a:p>
          <a:p>
            <a:r>
              <a:rPr lang="de-DE" sz="1100">
                <a:latin typeface="Arial Rounded MT Bold" panose="020F0704030504030204" pitchFamily="34" charset="0"/>
              </a:rPr>
              <a:t>Wenn Wasser „inspiriert“, wie es im  Projekttitel heißt, wozu hat der Waschtag pfiffige Menschen inspiriert?</a:t>
            </a: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1. Informier dich über die Geschichte der Firma Miele: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3"/>
              </a:rPr>
              <a:t>https://www.miele.de/cs/ueber-uns-9#historie</a:t>
            </a:r>
            <a:endParaRPr lang="de-DE" sz="1100">
              <a:latin typeface="Arial Rounded MT Bold" panose="020F0704030504030204" pitchFamily="34" charset="0"/>
            </a:endParaRP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2. Warum ist es wichtig, dass unsere Wäsche regelmäßig gewaschen wird? 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4"/>
              </a:rPr>
              <a:t>https://www.infektionsschutz.de/uk/hygienetipps/haushaltshygiene/</a:t>
            </a:r>
            <a:endParaRPr lang="de-DE" sz="1100">
              <a:latin typeface="Arial Rounded MT Bold" panose="020F0704030504030204" pitchFamily="34" charset="0"/>
            </a:endParaRPr>
          </a:p>
          <a:p>
            <a:endParaRPr lang="de-DE" sz="1100">
              <a:latin typeface="Arial Rounded MT Bold" panose="020F0704030504030204" pitchFamily="34" charset="0"/>
            </a:endParaRPr>
          </a:p>
          <a:p>
            <a:r>
              <a:rPr lang="de-DE" sz="1100">
                <a:latin typeface="Arial Rounded MT Bold" panose="020F0704030504030204" pitchFamily="34" charset="0"/>
              </a:rPr>
              <a:t>3. In Dresden in Deutschland gibt es ein Hygienmuseum. Sieh dir die Website an: </a:t>
            </a:r>
          </a:p>
          <a:p>
            <a:r>
              <a:rPr lang="de-DE" sz="1100">
                <a:latin typeface="Arial Rounded MT Bold" panose="020F0704030504030204" pitchFamily="34" charset="0"/>
                <a:hlinkClick r:id="rId5"/>
              </a:rPr>
              <a:t>https://www.dhmd.de/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66885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256DB2B-4312-2038-0C19-B4F8A9F4AD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555" y="561800"/>
            <a:ext cx="10515600" cy="1325563"/>
          </a:xfrm>
        </p:spPr>
        <p:txBody>
          <a:bodyPr/>
          <a:lstStyle/>
          <a:p>
            <a:r>
              <a:rPr lang="de-DE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Einsatz der Lernkarten: 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5BBD1E1-5611-A301-E55C-D7D0A5025131}"/>
              </a:ext>
            </a:extLst>
          </p:cNvPr>
          <p:cNvSpPr txBox="1"/>
          <p:nvPr/>
        </p:nvSpPr>
        <p:spPr>
          <a:xfrm>
            <a:off x="763555" y="1801083"/>
            <a:ext cx="10814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Das Material kann im Sprachunterricht eingesetzt werden, um Sprachkenntnisse zu festigen und zu trainieren. 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Die Informationen lassen sich im Naturkundeunterricht oder im Geschichtsunterricht nutzen, um die Verhältnisse früher und heute zu vergleichen. 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r>
              <a:rPr lang="de-DE" sz="2400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Die Karten können eingesetzt werden, wenn es um Erfindungen, Fortschritt und menschliche Fähigkeiten geht, Kräfte und Ressourcen der Natur zu kontrollieren und zu nutzen. </a:t>
            </a:r>
          </a:p>
          <a:p>
            <a:pPr marL="342900" indent="-342900">
              <a:buFont typeface="Symbol" panose="05050102010706020507" pitchFamily="18" charset="2"/>
              <a:buChar char="Þ"/>
            </a:pPr>
            <a:endParaRPr lang="de-DE" sz="2400">
              <a:solidFill>
                <a:schemeClr val="accent1">
                  <a:lumMod val="75000"/>
                </a:schemeClr>
              </a:solidFill>
              <a:latin typeface="Bahnschrift SemiBold" panose="020B0502040204020203" pitchFamily="34" charset="0"/>
            </a:endParaRPr>
          </a:p>
          <a:p>
            <a:endParaRPr lang="de-DE" sz="2400">
              <a:solidFill>
                <a:schemeClr val="accent1">
                  <a:lumMod val="75000"/>
                </a:schemeClr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itel 1">
            <a:extLst>
              <a:ext uri="{FF2B5EF4-FFF2-40B4-BE49-F238E27FC236}">
                <a16:creationId xmlns:a16="http://schemas.microsoft.com/office/drawing/2014/main" id="{FA2B707F-420E-E3BA-82F2-C22840B8480F}"/>
              </a:ext>
            </a:extLst>
          </p:cNvPr>
          <p:cNvSpPr txBox="1">
            <a:spLocks/>
          </p:cNvSpPr>
          <p:nvPr/>
        </p:nvSpPr>
        <p:spPr>
          <a:xfrm>
            <a:off x="838200" y="5200998"/>
            <a:ext cx="1066489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</a:rPr>
              <a:t>VIEL VERGNÜGEN UND GUTEN ERFOLG </a:t>
            </a:r>
            <a:r>
              <a:rPr lang="de-DE">
                <a:solidFill>
                  <a:schemeClr val="accent1">
                    <a:lumMod val="75000"/>
                  </a:schemeClr>
                </a:solidFill>
                <a:latin typeface="Bahnschrift SemiBold" panose="020B0502040204020203" pitchFamily="34" charset="0"/>
                <a:sym typeface="Wingdings" panose="05000000000000000000" pitchFamily="2" charset="2"/>
              </a:rPr>
              <a:t>				 </a:t>
            </a:r>
            <a:endParaRPr lang="de-DE">
              <a:solidFill>
                <a:schemeClr val="accent1">
                  <a:lumMod val="75000"/>
                </a:schemeClr>
              </a:solidFill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11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690</Words>
  <Application>Microsoft Office PowerPoint</Application>
  <PresentationFormat>Breitbild</PresentationFormat>
  <Paragraphs>67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Arial Rounded MT Bold</vt:lpstr>
      <vt:lpstr>Bahnschrift SemiBold</vt:lpstr>
      <vt:lpstr>Calibri</vt:lpstr>
      <vt:lpstr>Calibri Light</vt:lpstr>
      <vt:lpstr>Symbol</vt:lpstr>
      <vt:lpstr>Office</vt:lpstr>
      <vt:lpstr>Lernkarten    </vt:lpstr>
      <vt:lpstr>Struktur der Lernkarten:   Vorderseite:                Innenseiten:                         Rückseite:</vt:lpstr>
      <vt:lpstr>Konzept Vorderseite:</vt:lpstr>
      <vt:lpstr>Konzept Innenseiten:</vt:lpstr>
      <vt:lpstr>Konzept Rückseite:</vt:lpstr>
      <vt:lpstr>Einsatz der Lernkarten: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Ulrike Kurth</dc:creator>
  <cp:lastModifiedBy>Ulrike Kurth</cp:lastModifiedBy>
  <cp:revision>10</cp:revision>
  <dcterms:created xsi:type="dcterms:W3CDTF">2026-03-07T19:25:51Z</dcterms:created>
  <dcterms:modified xsi:type="dcterms:W3CDTF">2026-04-25T11:38:39Z</dcterms:modified>
</cp:coreProperties>
</file>