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84" r:id="rId4"/>
    <p:sldId id="257" r:id="rId5"/>
    <p:sldId id="258" r:id="rId6"/>
    <p:sldId id="265" r:id="rId7"/>
    <p:sldId id="260" r:id="rId8"/>
    <p:sldId id="281" r:id="rId9"/>
    <p:sldId id="266" r:id="rId10"/>
    <p:sldId id="259" r:id="rId11"/>
    <p:sldId id="267" r:id="rId12"/>
    <p:sldId id="268" r:id="rId13"/>
    <p:sldId id="269" r:id="rId14"/>
    <p:sldId id="261" r:id="rId15"/>
    <p:sldId id="272" r:id="rId16"/>
    <p:sldId id="262" r:id="rId17"/>
    <p:sldId id="273" r:id="rId18"/>
    <p:sldId id="270" r:id="rId19"/>
    <p:sldId id="271" r:id="rId20"/>
    <p:sldId id="277" r:id="rId21"/>
    <p:sldId id="263" r:id="rId22"/>
    <p:sldId id="264" r:id="rId23"/>
    <p:sldId id="278" r:id="rId24"/>
    <p:sldId id="286" r:id="rId25"/>
    <p:sldId id="285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lrike Kurth" initials="UK" lastIdx="1" clrIdx="0">
    <p:extLst>
      <p:ext uri="{19B8F6BF-5375-455C-9EA6-DF929625EA0E}">
        <p15:presenceInfo xmlns:p15="http://schemas.microsoft.com/office/powerpoint/2012/main" userId="1b26072d4e44440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95C9"/>
    <a:srgbClr val="19739B"/>
    <a:srgbClr val="28A4DC"/>
    <a:srgbClr val="39ACDF"/>
    <a:srgbClr val="5DBBE5"/>
    <a:srgbClr val="239FD7"/>
    <a:srgbClr val="1E88B8"/>
    <a:srgbClr val="00BCB8"/>
    <a:srgbClr val="009999"/>
    <a:srgbClr val="33D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C163B-1778-2A71-AD5F-FF4B96F0E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09C9DA8-056C-B219-60D6-489D7B335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E80F2B-7BD2-CE21-14B8-EA2F3377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D2989-843A-6743-8D4B-45A1863CDF40}" type="datetimeFigureOut">
              <a:rPr lang="de-DE" smtClean="0"/>
              <a:t>06.03.2026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38BB0E-F716-D36B-F8B1-9D19C7D65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3F2F2F-54F9-B735-19CA-8BAA0380B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6886-920E-ED46-9806-86AB5ACFBA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483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C7346A-3708-E6EA-A690-4C4255CB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235D593-2E2B-8F71-D4FB-504F4DDA2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A0A756-20B7-CA9C-5F79-4FAD4D6EF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D2989-843A-6743-8D4B-45A1863CDF40}" type="datetimeFigureOut">
              <a:rPr lang="de-DE" smtClean="0"/>
              <a:t>06.03.2026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FDA746-83B4-CC0D-F31C-DF23EC49A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867B5C-B388-4EE8-6D18-174BCDD6D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6886-920E-ED46-9806-86AB5ACFBA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603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AA00916-7C38-496B-5E11-DE8D53992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3996B10-F85C-1568-4EB9-F66C73F29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6E83F0-8AB5-5764-CCFF-5A21328E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D2989-843A-6743-8D4B-45A1863CDF40}" type="datetimeFigureOut">
              <a:rPr lang="de-DE" smtClean="0"/>
              <a:t>06.03.2026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CDC68A-AF51-BE2D-82DA-3507BF75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6B75CB-04B3-40A6-18C1-26C1230A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6886-920E-ED46-9806-86AB5ACFBA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84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686203-89E1-E444-30AA-7CD17690E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33AE3A-A67F-32F7-ED99-26FB52BD2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C0DA9E-E51D-8215-9A8F-E2EA95EB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D2989-843A-6743-8D4B-45A1863CDF40}" type="datetimeFigureOut">
              <a:rPr lang="de-DE" smtClean="0"/>
              <a:t>06.03.2026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7972AC-EBBE-C901-2803-8EC4E0A59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2D54EF-4EE3-C620-0DA6-0BE6666E4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6886-920E-ED46-9806-86AB5ACFBA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86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6D62C3-2DA8-C08E-EA42-04756E815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F75BCA-D38B-9E41-9CA8-629010675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D907F7-68BF-E19F-5B4B-3B2419CF5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D2989-843A-6743-8D4B-45A1863CDF40}" type="datetimeFigureOut">
              <a:rPr lang="de-DE" smtClean="0"/>
              <a:t>06.03.2026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73B8AB-050F-1CFB-25EB-98DB5B95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53D932-3A2F-3602-8E20-5C9618E9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6886-920E-ED46-9806-86AB5ACFBA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01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33FCAB-A86C-B29F-5C0E-BC06B9F42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A0B1CA-92CE-3383-33F6-0D567F6A2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D006E7-72F4-A756-D028-8449667C0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ADDFB5-A5D3-128D-B269-0D5A5077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D2989-843A-6743-8D4B-45A1863CDF40}" type="datetimeFigureOut">
              <a:rPr lang="de-DE" smtClean="0"/>
              <a:t>06.03.2026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1DC9103-4743-19ED-C184-4B1B5EF7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661FA5-D4C3-4EF7-1F4C-CE6906DAD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6886-920E-ED46-9806-86AB5ACFBA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162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9E0A00-C08C-712C-6B85-3434DF80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BFCF84-0D68-8066-C47D-D7D2572BC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B7FBFAC-3009-11C2-08C0-C42BFA6B2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5B9F5B2-2A7F-4088-5B7B-0CFC4AD1A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5AD3881-788A-FC49-D6AD-4D985E87AD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7E5EFF6-2883-0A4A-B2F0-988253DA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D2989-843A-6743-8D4B-45A1863CDF40}" type="datetimeFigureOut">
              <a:rPr lang="de-DE" smtClean="0"/>
              <a:t>06.03.2026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CDF2511-012C-D9BD-A58E-FEFB5653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6E992C4-F7AF-4CEB-A2BD-9BB98A085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6886-920E-ED46-9806-86AB5ACFBA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06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D6326-E41F-2828-2F88-EE53B53A1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D3CE50-BBC9-05C0-1231-5ADEDDD64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D2989-843A-6743-8D4B-45A1863CDF40}" type="datetimeFigureOut">
              <a:rPr lang="de-DE" smtClean="0"/>
              <a:t>06.03.2026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C04C13-7EEA-CCFA-EEF7-1305F8490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E58A5C-0BE9-CC28-391D-7CA75AEFA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6886-920E-ED46-9806-86AB5ACFBA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0495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4CEC50-E695-7A4F-E588-846F34F0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D2989-843A-6743-8D4B-45A1863CDF40}" type="datetimeFigureOut">
              <a:rPr lang="de-DE" smtClean="0"/>
              <a:t>06.03.2026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F35F029-2750-66E4-DDEC-EC526388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CED2AA-6EB3-5A2D-49E9-9D98779A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6886-920E-ED46-9806-86AB5ACFBA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33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357B8-8003-926B-B452-B5408452D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1201AC-DADD-0851-B627-16E1F2B34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492AC2-3767-A0E0-B19E-29E65772F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188858-B38B-362D-9AD3-7FC4942A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D2989-843A-6743-8D4B-45A1863CDF40}" type="datetimeFigureOut">
              <a:rPr lang="de-DE" smtClean="0"/>
              <a:t>06.03.2026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B58AB8C-90C5-5413-0DFD-7821F39C3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F155A9-803B-86F4-77C1-9F44398D1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6886-920E-ED46-9806-86AB5ACFBA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5153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3D4BEF-3BD6-4DB9-790A-94BA5447E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0F91909-A726-E46B-8330-AC12ACB445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224636-E701-674E-A796-A068D0652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CE47F5-F60D-73C9-33DE-C502C040D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D2989-843A-6743-8D4B-45A1863CDF40}" type="datetimeFigureOut">
              <a:rPr lang="de-DE" smtClean="0"/>
              <a:t>06.03.2026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693A96-41F4-4793-B208-B3F7B32F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F25B4F-EC31-4BDA-3C9E-C7B32755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6886-920E-ED46-9806-86AB5ACFBA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780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6E2053-BD23-0831-AC7E-499CAC6E0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D8D830-07E9-F3E5-E0F4-C68DEF50E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AAF679-1E20-DD6A-5F9F-9E286F4A9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7D2989-843A-6743-8D4B-45A1863CDF40}" type="datetimeFigureOut">
              <a:rPr lang="de-DE" smtClean="0"/>
              <a:t>06.03.2026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CAA3E9-6E20-DDCB-22FD-578185B81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07A161-586A-3A57-1422-5E7AB0170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626886-920E-ED46-9806-86AB5ACFBA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77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1.png"/><Relationship Id="rId3" Type="http://schemas.openxmlformats.org/officeDocument/2006/relationships/image" Target="../media/image2.jpg"/><Relationship Id="rId7" Type="http://schemas.openxmlformats.org/officeDocument/2006/relationships/image" Target="../media/image11.jpeg"/><Relationship Id="rId12" Type="http://schemas.openxmlformats.org/officeDocument/2006/relationships/image" Target="../media/image16.gif"/><Relationship Id="rId17" Type="http://schemas.openxmlformats.org/officeDocument/2006/relationships/image" Target="../media/image20.png"/><Relationship Id="rId2" Type="http://schemas.openxmlformats.org/officeDocument/2006/relationships/image" Target="../media/image1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13.jpeg"/><Relationship Id="rId14" Type="http://schemas.openxmlformats.org/officeDocument/2006/relationships/image" Target="../media/image1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jpg"/><Relationship Id="rId7" Type="http://schemas.openxmlformats.org/officeDocument/2006/relationships/image" Target="../media/image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2.jpg"/><Relationship Id="rId7" Type="http://schemas.openxmlformats.org/officeDocument/2006/relationships/image" Target="../media/image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6342A-B2A0-690A-3CE2-4F4729794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lkige Ölmalerei-Kunst">
            <a:extLst>
              <a:ext uri="{FF2B5EF4-FFF2-40B4-BE49-F238E27FC236}">
                <a16:creationId xmlns:a16="http://schemas.microsoft.com/office/drawing/2014/main" id="{70C081E5-E0A6-6FC9-D47B-8254F42420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8804818-9C3B-DB61-EFEE-CBDD35C48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042" y="310998"/>
            <a:ext cx="2778523" cy="58188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55FFE1C-F2D7-F41B-15AB-0829423EE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941" y="5463601"/>
            <a:ext cx="2675624" cy="127485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0ACDAB4-774B-9E80-9AF6-610AA51A9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339" y="898666"/>
            <a:ext cx="3693459" cy="369345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B15F6C7-F594-49CC-D73E-9DF7C47AD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287760" cy="6869547"/>
          </a:xfrm>
          <a:prstGeom prst="rect">
            <a:avLst/>
          </a:prstGeom>
        </p:spPr>
      </p:pic>
      <p:sp>
        <p:nvSpPr>
          <p:cNvPr id="16" name="Flussdiagramm: Verzögerung 15">
            <a:extLst>
              <a:ext uri="{FF2B5EF4-FFF2-40B4-BE49-F238E27FC236}">
                <a16:creationId xmlns:a16="http://schemas.microsoft.com/office/drawing/2014/main" id="{D8EF3CA3-7504-67BC-81BD-D9E9D17034A0}"/>
              </a:ext>
            </a:extLst>
          </p:cNvPr>
          <p:cNvSpPr/>
          <p:nvPr/>
        </p:nvSpPr>
        <p:spPr>
          <a:xfrm>
            <a:off x="3287760" y="1379066"/>
            <a:ext cx="4286388" cy="3693460"/>
          </a:xfrm>
          <a:prstGeom prst="flowChartDelay">
            <a:avLst/>
          </a:prstGeom>
          <a:solidFill>
            <a:srgbClr val="00BCB8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449A09C-A435-21EF-2646-4CFF7096C3C4}"/>
              </a:ext>
            </a:extLst>
          </p:cNvPr>
          <p:cNvSpPr txBox="1"/>
          <p:nvPr/>
        </p:nvSpPr>
        <p:spPr>
          <a:xfrm>
            <a:off x="3457104" y="2117791"/>
            <a:ext cx="36934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  <a:t>WATER – a source of inspiration: </a:t>
            </a:r>
          </a:p>
          <a:p>
            <a:endParaRPr lang="en-US" b="1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  <a:p>
            <a:r>
              <a:rPr lang="en-US" b="1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  <a:t>same time!</a:t>
            </a:r>
          </a:p>
          <a:p>
            <a:r>
              <a:rPr lang="en-US" b="1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  <a:t>same topic!</a:t>
            </a:r>
          </a:p>
          <a:p>
            <a:r>
              <a:rPr lang="en-US" b="1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  <a:t>same idea? </a:t>
            </a:r>
          </a:p>
          <a:p>
            <a:endParaRPr lang="en-US" b="1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  <a:p>
            <a:r>
              <a:rPr lang="de-DE" b="1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  <a:t>a virtual creative tour </a:t>
            </a:r>
          </a:p>
        </p:txBody>
      </p:sp>
      <p:pic>
        <p:nvPicPr>
          <p:cNvPr id="22" name="Grafik 21" descr="Augen">
            <a:extLst>
              <a:ext uri="{FF2B5EF4-FFF2-40B4-BE49-F238E27FC236}">
                <a16:creationId xmlns:a16="http://schemas.microsoft.com/office/drawing/2014/main" id="{E5A40372-56D9-D5F0-629C-E35CDF1A3A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70008" y="3636191"/>
            <a:ext cx="693259" cy="69325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9D2563C-0213-1805-887E-1FD04AA597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7760" y="1379066"/>
            <a:ext cx="4848902" cy="40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00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3" y="492479"/>
            <a:ext cx="2850444" cy="10928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8805335" y="492478"/>
            <a:ext cx="2850444" cy="10928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Metamorphose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2FF661-CE23-DD74-78CA-6629EB2C1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23" y="2381786"/>
            <a:ext cx="4965518" cy="32956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A8A15B8-1806-7D6C-AD9D-D910F90C7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3030" y="2238888"/>
            <a:ext cx="4561897" cy="3438616"/>
          </a:xfrm>
          <a:prstGeom prst="rect">
            <a:avLst/>
          </a:prstGeom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2B0F156D-458D-8BF1-2DFB-345444BF476F}"/>
              </a:ext>
            </a:extLst>
          </p:cNvPr>
          <p:cNvSpPr/>
          <p:nvPr/>
        </p:nvSpPr>
        <p:spPr>
          <a:xfrm>
            <a:off x="5645479" y="3754364"/>
            <a:ext cx="1302964" cy="8374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506D640-8A55-7F9C-1028-306BB92A5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16" y="607808"/>
            <a:ext cx="1351658" cy="86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32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3" y="493888"/>
            <a:ext cx="2850444" cy="10863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8805335" y="492478"/>
            <a:ext cx="2850444" cy="10863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 Perspektiven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F6954FE-735E-8148-0342-92976EF86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4837" y="2166021"/>
            <a:ext cx="5460940" cy="369136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DB05893-4B54-8395-B767-34CFF9F99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23" y="2163390"/>
            <a:ext cx="5162961" cy="369663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027126A-402B-5783-4D70-CC660A019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16" y="650686"/>
            <a:ext cx="1351658" cy="77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35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3" y="493889"/>
            <a:ext cx="2850444" cy="10480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Liepaja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8805335" y="492478"/>
            <a:ext cx="2850444" cy="10480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Im Sand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ECE5535-2222-7773-67A6-359DF5D21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23" y="1927412"/>
            <a:ext cx="5486400" cy="41148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37B2863-18A8-4DD9-6B08-01C6AF20B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1603" y="1927412"/>
            <a:ext cx="308224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65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3" y="493889"/>
            <a:ext cx="2850444" cy="9583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Ostseestrand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8805335" y="492478"/>
            <a:ext cx="2850444" cy="9583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Wasser, Sand und Steine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5E82E99-70DA-88FE-88FB-050C9EF16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3100" y="1963270"/>
            <a:ext cx="3086100" cy="41148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DEF72EE-6A08-120D-A19D-16AADE01A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321" y="1622611"/>
            <a:ext cx="5486400" cy="4114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D86B0B9-C533-F04B-1CD0-B0B0E0143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2579" y="2474258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77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4647375" y="1058664"/>
            <a:ext cx="2205304" cy="11197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8078816" y="493889"/>
            <a:ext cx="3389988" cy="11197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Inspiration an der Thermalquelle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FAE3ECE-D93E-1441-D182-DBE369ECA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7504" y="2178422"/>
            <a:ext cx="2781300" cy="41148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5EC5062-6799-D4C9-DC20-B04644C96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395" y="2178422"/>
            <a:ext cx="3086100" cy="41148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B6C1AEC-1408-576D-B479-FF91E4FBC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1954" y="2643225"/>
            <a:ext cx="4888091" cy="3661313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EB48EC4-B7B6-F04B-4FA8-E88AB00D53B6}"/>
              </a:ext>
            </a:extLst>
          </p:cNvPr>
          <p:cNvSpPr/>
          <p:nvPr/>
        </p:nvSpPr>
        <p:spPr>
          <a:xfrm>
            <a:off x="570794" y="493889"/>
            <a:ext cx="2850444" cy="11197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Slowakei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D840249-FE61-B237-851B-CDB3AABA8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73" y="1137579"/>
            <a:ext cx="1157908" cy="9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53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3" y="493889"/>
            <a:ext cx="2850444" cy="9583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Sliac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7591777" y="493889"/>
            <a:ext cx="4064000" cy="9583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Kunst und Tanz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CEADC9-2EFD-82AE-A7B6-E3112837F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24" y="1757081"/>
            <a:ext cx="5486400" cy="41148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A00EECB-4186-C282-AC4B-DDFC13EAC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378" y="1757081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77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416280" y="493889"/>
            <a:ext cx="2850444" cy="9852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Slowakei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8805333" y="493889"/>
            <a:ext cx="2850444" cy="9852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Die Quelle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A2EB24C-32F1-B294-4ADF-097601E34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6724" y="1611837"/>
            <a:ext cx="2730501" cy="36343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ECD15E9-28FD-A38E-26E7-B5680781B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2418661"/>
            <a:ext cx="2730501" cy="36343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2F7130C-7916-703A-ADBA-A48228183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447" y="2490378"/>
            <a:ext cx="2730501" cy="36343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CDADFD9-5628-3F84-4C3A-1725613C5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5276" y="1611837"/>
            <a:ext cx="2730501" cy="363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55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3" y="493889"/>
            <a:ext cx="2850444" cy="10749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8805333" y="493889"/>
            <a:ext cx="2850444" cy="10749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Die Kunstwerke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0927566-8A87-E9E3-99DA-79DC1467E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7505" y="1920859"/>
            <a:ext cx="3086100" cy="4114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A44A409-339B-DDD1-5054-7BE2A83D8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395" y="1920859"/>
            <a:ext cx="3086100" cy="41148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27280EC-6B2D-A153-29C4-98428AE4D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562" y="220469"/>
            <a:ext cx="3352689" cy="251451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8C310E0-CA3C-F183-82ED-CC5DBFC21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3442" y="2914199"/>
            <a:ext cx="4165116" cy="31190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E9EDFD6-A27D-8CE9-0B47-F609826A1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28" y="552441"/>
            <a:ext cx="1164833" cy="95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89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3" y="493889"/>
            <a:ext cx="2850444" cy="11914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Litauen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7747000" y="493889"/>
            <a:ext cx="3908777" cy="11914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Inspiration am Fluss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D1ADD54-6868-21B9-BC66-01ECD22A8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7176" y="2120408"/>
            <a:ext cx="3202392" cy="426668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C37DB8C-DC6E-DEB4-01B9-5D8C56EA9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394" y="2118824"/>
            <a:ext cx="5687905" cy="427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64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4" y="202202"/>
            <a:ext cx="2850444" cy="6208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Kaunas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8637499" y="202202"/>
            <a:ext cx="3228954" cy="6208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Fluss mit Objekten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38D50B7-C385-3FC0-BD41-41DE75E45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3193" y="1050463"/>
            <a:ext cx="3636292" cy="272245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97FA9E6-7D87-A6C0-D597-46394635E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23" y="1050463"/>
            <a:ext cx="3636294" cy="272246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021A3C5-42DA-6274-9DC6-F47385DC6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0161" y="1050463"/>
            <a:ext cx="3636292" cy="27224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41E1BBB-B5BD-EB27-E6F4-9484D45C7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393" y="3928579"/>
            <a:ext cx="3629956" cy="272721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9EA63BA-3A23-4362-D1D0-16EF77082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6361" y="3928578"/>
            <a:ext cx="3629956" cy="27272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B20749F-B66E-F24B-E396-151FAD225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329" y="3928578"/>
            <a:ext cx="3629956" cy="272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65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4A332-2B9D-A10D-64DA-509BB7947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lkige Ölmalerei-Kunst">
            <a:extLst>
              <a:ext uri="{FF2B5EF4-FFF2-40B4-BE49-F238E27FC236}">
                <a16:creationId xmlns:a16="http://schemas.microsoft.com/office/drawing/2014/main" id="{FC38DECB-B988-3EF4-8C1D-C613742D5F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50733"/>
            <a:ext cx="12191980" cy="68579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159B9CD-1F06-B821-969C-37EB79456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568" y="96399"/>
            <a:ext cx="2049432" cy="4292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F569710-CD25-E29F-FECD-19E8536DF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686" y="-347208"/>
            <a:ext cx="1316414" cy="1316414"/>
          </a:xfrm>
          <a:prstGeom prst="rect">
            <a:avLst/>
          </a:prstGeom>
        </p:spPr>
      </p:pic>
      <p:sp>
        <p:nvSpPr>
          <p:cNvPr id="16" name="Flussdiagramm: Verzögerung 15">
            <a:extLst>
              <a:ext uri="{FF2B5EF4-FFF2-40B4-BE49-F238E27FC236}">
                <a16:creationId xmlns:a16="http://schemas.microsoft.com/office/drawing/2014/main" id="{F6898C09-D216-7D7F-C2D3-1BAB7C849095}"/>
              </a:ext>
            </a:extLst>
          </p:cNvPr>
          <p:cNvSpPr/>
          <p:nvPr/>
        </p:nvSpPr>
        <p:spPr>
          <a:xfrm>
            <a:off x="3069270" y="629768"/>
            <a:ext cx="1513390" cy="1317770"/>
          </a:xfrm>
          <a:prstGeom prst="flowChartDelay">
            <a:avLst/>
          </a:prstGeom>
          <a:gradFill flip="none" rotWithShape="1">
            <a:gsLst>
              <a:gs pos="0">
                <a:schemeClr val="tx2">
                  <a:lumMod val="90000"/>
                  <a:shade val="30000"/>
                  <a:satMod val="115000"/>
                </a:schemeClr>
              </a:gs>
              <a:gs pos="50000">
                <a:schemeClr val="tx2">
                  <a:lumMod val="90000"/>
                  <a:shade val="67500"/>
                  <a:satMod val="115000"/>
                </a:schemeClr>
              </a:gs>
              <a:gs pos="100000">
                <a:schemeClr val="tx2">
                  <a:lumMod val="9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2ECBCA-9AE9-E90A-2589-835459A39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16" y="82340"/>
            <a:ext cx="3158067" cy="241624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ECAB824-8619-2216-23D8-5D195234D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950" y="892699"/>
            <a:ext cx="763154" cy="76315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EB3760F-B68C-C18F-17F3-4E62900CD918}"/>
              </a:ext>
            </a:extLst>
          </p:cNvPr>
          <p:cNvSpPr txBox="1"/>
          <p:nvPr/>
        </p:nvSpPr>
        <p:spPr>
          <a:xfrm>
            <a:off x="361883" y="2166825"/>
            <a:ext cx="3158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>
                <a:latin typeface="Bahnschrift SemiBold" panose="020B0502040204020203" pitchFamily="34" charset="0"/>
              </a:rPr>
              <a:t>Kadrioru Saksa Gümnaasium, Tallinn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3AF5052-D550-ECFC-C98A-184F13B12B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32" y="82340"/>
            <a:ext cx="3340189" cy="1460683"/>
          </a:xfrm>
          <a:prstGeom prst="rect">
            <a:avLst/>
          </a:prstGeom>
        </p:spPr>
      </p:pic>
      <p:sp>
        <p:nvSpPr>
          <p:cNvPr id="5" name="Flussdiagramm: Verzögerung 4">
            <a:extLst>
              <a:ext uri="{FF2B5EF4-FFF2-40B4-BE49-F238E27FC236}">
                <a16:creationId xmlns:a16="http://schemas.microsoft.com/office/drawing/2014/main" id="{12C23464-ECF9-5033-A776-AACD9E42DB9A}"/>
              </a:ext>
            </a:extLst>
          </p:cNvPr>
          <p:cNvSpPr/>
          <p:nvPr/>
        </p:nvSpPr>
        <p:spPr>
          <a:xfrm rot="5400000">
            <a:off x="6454707" y="1561957"/>
            <a:ext cx="1064710" cy="1026844"/>
          </a:xfrm>
          <a:prstGeom prst="flowChartDelay">
            <a:avLst/>
          </a:prstGeom>
          <a:gradFill flip="none" rotWithShape="1">
            <a:gsLst>
              <a:gs pos="0">
                <a:schemeClr val="tx2">
                  <a:lumMod val="90000"/>
                  <a:shade val="30000"/>
                  <a:satMod val="115000"/>
                </a:schemeClr>
              </a:gs>
              <a:gs pos="50000">
                <a:schemeClr val="tx2">
                  <a:lumMod val="90000"/>
                  <a:shade val="67500"/>
                  <a:satMod val="115000"/>
                </a:schemeClr>
              </a:gs>
              <a:gs pos="100000">
                <a:schemeClr val="tx2">
                  <a:lumMod val="9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3DB5B87-D8EF-AE42-7FF8-DABE4A5CC9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1007" y="1625353"/>
            <a:ext cx="826395" cy="6030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620F14A-A327-D15F-D126-60C1BFC034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131" y="2160818"/>
            <a:ext cx="2881228" cy="215989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788C15E-582F-83B0-54AC-31A8D40A95DC}"/>
              </a:ext>
            </a:extLst>
          </p:cNvPr>
          <p:cNvSpPr txBox="1"/>
          <p:nvPr/>
        </p:nvSpPr>
        <p:spPr>
          <a:xfrm>
            <a:off x="3069270" y="3700727"/>
            <a:ext cx="35984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>
              <a:solidFill>
                <a:srgbClr val="00408A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de-DE" sz="1400" b="1">
                <a:solidFill>
                  <a:srgbClr val="00408A"/>
                </a:solidFill>
                <a:latin typeface="Arial Rounded MT Bold" panose="020F0704030504030204" pitchFamily="34" charset="0"/>
              </a:rPr>
              <a:t> </a:t>
            </a:r>
            <a:r>
              <a:rPr lang="de-DE" sz="1400">
                <a:latin typeface="Bahnschrift SemiBold" panose="020B0502040204020203" pitchFamily="34" charset="0"/>
              </a:rPr>
              <a:t>Polhemsgymnasiet, Gothenburg</a:t>
            </a:r>
          </a:p>
          <a:p>
            <a:endParaRPr lang="de-DE"/>
          </a:p>
        </p:txBody>
      </p:sp>
      <p:sp>
        <p:nvSpPr>
          <p:cNvPr id="14" name="Flussdiagramm: Verzögerung 13">
            <a:extLst>
              <a:ext uri="{FF2B5EF4-FFF2-40B4-BE49-F238E27FC236}">
                <a16:creationId xmlns:a16="http://schemas.microsoft.com/office/drawing/2014/main" id="{1E1EA738-CFBF-2119-04BE-CF5B114B870E}"/>
              </a:ext>
            </a:extLst>
          </p:cNvPr>
          <p:cNvSpPr/>
          <p:nvPr/>
        </p:nvSpPr>
        <p:spPr>
          <a:xfrm>
            <a:off x="6370559" y="3014135"/>
            <a:ext cx="1129926" cy="1055058"/>
          </a:xfrm>
          <a:prstGeom prst="flowChartDelay">
            <a:avLst/>
          </a:prstGeom>
          <a:gradFill flip="none" rotWithShape="1">
            <a:gsLst>
              <a:gs pos="0">
                <a:schemeClr val="tx2">
                  <a:lumMod val="90000"/>
                  <a:shade val="30000"/>
                  <a:satMod val="115000"/>
                </a:schemeClr>
              </a:gs>
              <a:gs pos="50000">
                <a:schemeClr val="tx2">
                  <a:lumMod val="90000"/>
                  <a:shade val="67500"/>
                  <a:satMod val="115000"/>
                </a:schemeClr>
              </a:gs>
              <a:gs pos="100000">
                <a:schemeClr val="tx2">
                  <a:lumMod val="9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44B83E9-0BB6-CB92-9E29-14385AD813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9346" y="3277501"/>
            <a:ext cx="948056" cy="50252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167E492-C022-B620-43CF-94AF259478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5467" y="1009964"/>
            <a:ext cx="2936429" cy="1810430"/>
          </a:xfrm>
          <a:prstGeom prst="rect">
            <a:avLst/>
          </a:prstGeom>
        </p:spPr>
      </p:pic>
      <p:sp>
        <p:nvSpPr>
          <p:cNvPr id="18" name="Flussdiagramm: Verzögerung 17">
            <a:extLst>
              <a:ext uri="{FF2B5EF4-FFF2-40B4-BE49-F238E27FC236}">
                <a16:creationId xmlns:a16="http://schemas.microsoft.com/office/drawing/2014/main" id="{C2990F65-56C7-BC3F-7E00-FD6BDFF1C21B}"/>
              </a:ext>
            </a:extLst>
          </p:cNvPr>
          <p:cNvSpPr/>
          <p:nvPr/>
        </p:nvSpPr>
        <p:spPr>
          <a:xfrm rot="10800000">
            <a:off x="7741461" y="1986476"/>
            <a:ext cx="1284006" cy="833918"/>
          </a:xfrm>
          <a:prstGeom prst="flowChartDelay">
            <a:avLst/>
          </a:prstGeom>
          <a:gradFill flip="none" rotWithShape="1">
            <a:gsLst>
              <a:gs pos="0">
                <a:schemeClr val="tx2">
                  <a:lumMod val="90000"/>
                  <a:shade val="30000"/>
                  <a:satMod val="115000"/>
                </a:schemeClr>
              </a:gs>
              <a:gs pos="50000">
                <a:schemeClr val="tx2">
                  <a:lumMod val="90000"/>
                  <a:shade val="67500"/>
                  <a:satMod val="115000"/>
                </a:schemeClr>
              </a:gs>
              <a:gs pos="100000">
                <a:schemeClr val="tx2">
                  <a:lumMod val="9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D65EAA9-C280-83B9-19E3-CE955C337F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2757" y="2069734"/>
            <a:ext cx="1129926" cy="71855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883B3DF-1901-EC5A-54DF-64785FB49E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28" y="2920277"/>
            <a:ext cx="2122150" cy="3041070"/>
          </a:xfrm>
          <a:prstGeom prst="rect">
            <a:avLst/>
          </a:prstGeom>
        </p:spPr>
      </p:pic>
      <p:sp>
        <p:nvSpPr>
          <p:cNvPr id="22" name="Flussdiagramm: Verzögerung 21">
            <a:extLst>
              <a:ext uri="{FF2B5EF4-FFF2-40B4-BE49-F238E27FC236}">
                <a16:creationId xmlns:a16="http://schemas.microsoft.com/office/drawing/2014/main" id="{D81E222D-C82A-7F5E-FCB2-137039BA2539}"/>
              </a:ext>
            </a:extLst>
          </p:cNvPr>
          <p:cNvSpPr/>
          <p:nvPr/>
        </p:nvSpPr>
        <p:spPr>
          <a:xfrm rot="5400000">
            <a:off x="10624619" y="5982646"/>
            <a:ext cx="811062" cy="768465"/>
          </a:xfrm>
          <a:prstGeom prst="flowChartDelay">
            <a:avLst/>
          </a:prstGeom>
          <a:gradFill flip="none" rotWithShape="1">
            <a:gsLst>
              <a:gs pos="0">
                <a:schemeClr val="tx2">
                  <a:lumMod val="90000"/>
                  <a:shade val="30000"/>
                  <a:satMod val="115000"/>
                </a:schemeClr>
              </a:gs>
              <a:gs pos="50000">
                <a:schemeClr val="tx2">
                  <a:lumMod val="90000"/>
                  <a:shade val="67500"/>
                  <a:satMod val="115000"/>
                </a:schemeClr>
              </a:gs>
              <a:gs pos="100000">
                <a:schemeClr val="tx2">
                  <a:lumMod val="9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934B8FD2-C272-A678-1630-F2A97DA6EC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84121" y="5888843"/>
            <a:ext cx="892058" cy="799681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8CEAD4DC-0D2A-65E3-7321-25CB5E7C38D1}"/>
              </a:ext>
            </a:extLst>
          </p:cNvPr>
          <p:cNvSpPr txBox="1"/>
          <p:nvPr/>
        </p:nvSpPr>
        <p:spPr>
          <a:xfrm>
            <a:off x="10427524" y="5553894"/>
            <a:ext cx="1176311" cy="307777"/>
          </a:xfrm>
          <a:prstGeom prst="rect">
            <a:avLst/>
          </a:prstGeom>
          <a:solidFill>
            <a:srgbClr val="C888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b="1">
                <a:latin typeface="Bahnschrift SemiBold" panose="020B0502040204020203" pitchFamily="34" charset="0"/>
              </a:rPr>
              <a:t>ZUŠ Sliač</a:t>
            </a:r>
            <a:endParaRPr lang="de-DE" sz="1400" b="1">
              <a:latin typeface="Bahnschrift SemiBold" panose="020B0502040204020203" pitchFamily="34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21C42CED-7037-3EA3-588A-97660AE962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36" y="4033193"/>
            <a:ext cx="2849562" cy="2365374"/>
          </a:xfrm>
          <a:prstGeom prst="rect">
            <a:avLst/>
          </a:prstGeom>
        </p:spPr>
      </p:pic>
      <p:sp>
        <p:nvSpPr>
          <p:cNvPr id="25" name="Flussdiagramm: Verzögerung 24">
            <a:extLst>
              <a:ext uri="{FF2B5EF4-FFF2-40B4-BE49-F238E27FC236}">
                <a16:creationId xmlns:a16="http://schemas.microsoft.com/office/drawing/2014/main" id="{0CA5160E-457A-E25C-7248-5E32545B7B4F}"/>
              </a:ext>
            </a:extLst>
          </p:cNvPr>
          <p:cNvSpPr/>
          <p:nvPr/>
        </p:nvSpPr>
        <p:spPr>
          <a:xfrm>
            <a:off x="2922115" y="4772854"/>
            <a:ext cx="1807699" cy="1115989"/>
          </a:xfrm>
          <a:prstGeom prst="flowChartDelay">
            <a:avLst/>
          </a:prstGeom>
          <a:gradFill flip="none" rotWithShape="1">
            <a:gsLst>
              <a:gs pos="0">
                <a:schemeClr val="tx2">
                  <a:lumMod val="90000"/>
                  <a:shade val="30000"/>
                  <a:satMod val="115000"/>
                </a:schemeClr>
              </a:gs>
              <a:gs pos="50000">
                <a:schemeClr val="tx2">
                  <a:lumMod val="90000"/>
                  <a:shade val="67500"/>
                  <a:satMod val="115000"/>
                </a:schemeClr>
              </a:gs>
              <a:gs pos="100000">
                <a:schemeClr val="tx2">
                  <a:lumMod val="9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3B667AA-23CF-4795-B238-D00543B934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7279" y="4912927"/>
            <a:ext cx="1786964" cy="79485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9342A05-DD14-FA3A-65F1-6D78F8A7A8A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62560" y="4641338"/>
            <a:ext cx="3403535" cy="2216662"/>
          </a:xfrm>
          <a:prstGeom prst="rect">
            <a:avLst/>
          </a:prstGeom>
        </p:spPr>
      </p:pic>
      <p:sp>
        <p:nvSpPr>
          <p:cNvPr id="28" name="Flussdiagramm: Verzögerung 27">
            <a:extLst>
              <a:ext uri="{FF2B5EF4-FFF2-40B4-BE49-F238E27FC236}">
                <a16:creationId xmlns:a16="http://schemas.microsoft.com/office/drawing/2014/main" id="{76CF495C-84FF-C09D-590B-9EAE9ADE30F5}"/>
              </a:ext>
            </a:extLst>
          </p:cNvPr>
          <p:cNvSpPr/>
          <p:nvPr/>
        </p:nvSpPr>
        <p:spPr>
          <a:xfrm rot="16200000">
            <a:off x="7644188" y="3599112"/>
            <a:ext cx="1129926" cy="935380"/>
          </a:xfrm>
          <a:prstGeom prst="flowChartDelay">
            <a:avLst/>
          </a:prstGeom>
          <a:gradFill flip="none" rotWithShape="1">
            <a:gsLst>
              <a:gs pos="0">
                <a:schemeClr val="tx2">
                  <a:lumMod val="90000"/>
                  <a:shade val="30000"/>
                  <a:satMod val="115000"/>
                </a:schemeClr>
              </a:gs>
              <a:gs pos="50000">
                <a:schemeClr val="tx2">
                  <a:lumMod val="90000"/>
                  <a:shade val="67500"/>
                  <a:satMod val="115000"/>
                </a:schemeClr>
              </a:gs>
              <a:gs pos="100000">
                <a:schemeClr val="tx2">
                  <a:lumMod val="9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E312F0BD-950E-4724-D732-B2F6B38C0B07}"/>
              </a:ext>
            </a:extLst>
          </p:cNvPr>
          <p:cNvSpPr txBox="1"/>
          <p:nvPr/>
        </p:nvSpPr>
        <p:spPr>
          <a:xfrm>
            <a:off x="79336" y="6274789"/>
            <a:ext cx="2849583" cy="461665"/>
          </a:xfrm>
          <a:prstGeom prst="rect">
            <a:avLst/>
          </a:prstGeom>
          <a:solidFill>
            <a:srgbClr val="B2B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200" b="1">
                <a:solidFill>
                  <a:schemeClr val="tx2">
                    <a:lumMod val="50000"/>
                  </a:schemeClr>
                </a:solidFill>
                <a:latin typeface="Bahnschrift SemiBold" panose="020B0502040204020203" pitchFamily="34" charset="0"/>
              </a:rPr>
              <a:t>Westfälisches Forum für Kultur</a:t>
            </a:r>
          </a:p>
          <a:p>
            <a:pPr algn="ctr"/>
            <a:r>
              <a:rPr lang="sv-SE" sz="1200" b="1">
                <a:solidFill>
                  <a:schemeClr val="tx2">
                    <a:lumMod val="50000"/>
                  </a:schemeClr>
                </a:solidFill>
                <a:latin typeface="Bahnschrift SemiBold" panose="020B0502040204020203" pitchFamily="34" charset="0"/>
              </a:rPr>
              <a:t> und Bildung e.V., Bielefeld</a:t>
            </a:r>
            <a:endParaRPr lang="de-DE" sz="1200" b="1">
              <a:solidFill>
                <a:schemeClr val="tx2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C4B82A13-62D8-622D-D515-D6BA0D8BC0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2976" y="3796906"/>
            <a:ext cx="752349" cy="678589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D3AF6E64-65E2-6CA1-EEA1-EE15C490E74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16693" y="6505622"/>
            <a:ext cx="1446064" cy="34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34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3" y="493889"/>
            <a:ext cx="2850444" cy="11197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8805333" y="493888"/>
            <a:ext cx="2850444" cy="11197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Die Kunstwerke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C705171-6571-956A-8BFA-28AF8AFA8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3595" y="2077410"/>
            <a:ext cx="3086100" cy="41148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3DF714-EB5E-368B-4FF9-FE2D6678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9677" y="2077410"/>
            <a:ext cx="3086100" cy="4114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91C582A-F1AF-36A2-FC13-3998BEF7F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23" y="2077410"/>
            <a:ext cx="3086100" cy="41148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43F92FF-85D6-E2A9-27BB-7149DCA8B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63" y="570585"/>
            <a:ext cx="1363290" cy="96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79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3" y="493889"/>
            <a:ext cx="2850444" cy="6208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Deutschland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7691782" y="493888"/>
            <a:ext cx="3963995" cy="6208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Inspiration in der Mühle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602B89-2BC8-98C3-F311-4F1BC1294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922" y="2052216"/>
            <a:ext cx="4784650" cy="358848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B28781E-C43A-C670-FA23-685DFDDD4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9677" y="1623776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97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3" y="493889"/>
            <a:ext cx="2850444" cy="11645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Paderborn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8805335" y="493888"/>
            <a:ext cx="2850444" cy="11645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 Leben in der Pader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1F742B-D1A7-87BE-A7A3-A816030D3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9615" y="2183658"/>
            <a:ext cx="4614641" cy="358842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375285C-306C-DF8C-43D9-C975B8447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23" y="2183657"/>
            <a:ext cx="4787739" cy="358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59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3" y="493890"/>
            <a:ext cx="2850444" cy="11018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8805335" y="493888"/>
            <a:ext cx="2850444" cy="11018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Die Kunstwerke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F0B0378-58BB-8621-940F-14880809B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2332" y="2337109"/>
            <a:ext cx="4945596" cy="370218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B8F841E-A25F-7686-4AEF-15BE82279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579" y="2039970"/>
            <a:ext cx="3817844" cy="449382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151B54F-FA54-04BF-306F-F9D33BC4A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32" y="678089"/>
            <a:ext cx="2409825" cy="73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734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066C7-EA87-47D2-876A-CEC6338B8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lkige Ölmalerei-Kunst">
            <a:extLst>
              <a:ext uri="{FF2B5EF4-FFF2-40B4-BE49-F238E27FC236}">
                <a16:creationId xmlns:a16="http://schemas.microsoft.com/office/drawing/2014/main" id="{C009B67C-41ED-0A4E-BBA3-20E6D70CA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6698" y="21311"/>
            <a:ext cx="12191980" cy="68579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423117D-3B02-AAC8-9DCA-C68D8B233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3494" y="27190"/>
            <a:ext cx="2341147" cy="58766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D91DCF3-8947-05FF-9238-1F2549A4E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6909" y="5929736"/>
            <a:ext cx="2195071" cy="90107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C16DB69-5706-1B5E-706D-9A365AC67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1671" y="-489698"/>
            <a:ext cx="1621441" cy="1621441"/>
          </a:xfrm>
          <a:prstGeom prst="rect">
            <a:avLst/>
          </a:prstGeom>
        </p:spPr>
      </p:pic>
      <p:sp>
        <p:nvSpPr>
          <p:cNvPr id="16" name="Flussdiagramm: Verzögerung 15">
            <a:extLst>
              <a:ext uri="{FF2B5EF4-FFF2-40B4-BE49-F238E27FC236}">
                <a16:creationId xmlns:a16="http://schemas.microsoft.com/office/drawing/2014/main" id="{459A96EF-92CE-8FA0-D761-15DF6F74896E}"/>
              </a:ext>
            </a:extLst>
          </p:cNvPr>
          <p:cNvSpPr/>
          <p:nvPr/>
        </p:nvSpPr>
        <p:spPr>
          <a:xfrm>
            <a:off x="3959494" y="1643037"/>
            <a:ext cx="4286388" cy="3693460"/>
          </a:xfrm>
          <a:prstGeom prst="flowChartDelay">
            <a:avLst/>
          </a:prstGeom>
          <a:gradFill flip="none" rotWithShape="1">
            <a:gsLst>
              <a:gs pos="0">
                <a:schemeClr val="tx2">
                  <a:lumMod val="90000"/>
                  <a:shade val="30000"/>
                  <a:satMod val="115000"/>
                </a:schemeClr>
              </a:gs>
              <a:gs pos="50000">
                <a:schemeClr val="tx2">
                  <a:lumMod val="90000"/>
                  <a:shade val="67500"/>
                  <a:satMod val="115000"/>
                </a:schemeClr>
              </a:gs>
              <a:gs pos="100000">
                <a:schemeClr val="tx2">
                  <a:lumMod val="9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12B1ED4-4B6D-A08F-72EB-7CCBA6A7C094}"/>
              </a:ext>
            </a:extLst>
          </p:cNvPr>
          <p:cNvSpPr txBox="1"/>
          <p:nvPr/>
        </p:nvSpPr>
        <p:spPr>
          <a:xfrm>
            <a:off x="4021667" y="2350683"/>
            <a:ext cx="4089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  <a:t>WATER – a source of inspiration: </a:t>
            </a:r>
          </a:p>
          <a:p>
            <a:endParaRPr lang="en-US" b="1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  <a:p>
            <a:r>
              <a:rPr lang="en-US" b="1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  <a:t>Meeting at seven different places!</a:t>
            </a:r>
          </a:p>
          <a:p>
            <a:endParaRPr lang="en-US" b="1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  <a:p>
            <a:r>
              <a:rPr lang="de-DE" b="1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  <a:t>Meeting at seven different sources!</a:t>
            </a:r>
          </a:p>
          <a:p>
            <a:endParaRPr lang="de-DE" b="1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  <a:p>
            <a:r>
              <a:rPr lang="de-DE" b="1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  <a:t>Meeting with a lot of different ideas!</a:t>
            </a:r>
          </a:p>
          <a:p>
            <a:endParaRPr lang="de-DE" b="1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22" name="Grafik 21" descr="Augen">
            <a:extLst>
              <a:ext uri="{FF2B5EF4-FFF2-40B4-BE49-F238E27FC236}">
                <a16:creationId xmlns:a16="http://schemas.microsoft.com/office/drawing/2014/main" id="{F4CC9C51-4CDE-D1F3-7DCE-33EEA4B2C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3108" y="4497804"/>
            <a:ext cx="693259" cy="69325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FD0509-514C-EE23-6B7A-8EC59E95A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457" y="614856"/>
            <a:ext cx="5249161" cy="5314879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84BE1520-8769-B71D-9C50-FDB9AB9F0D1C}"/>
              </a:ext>
            </a:extLst>
          </p:cNvPr>
          <p:cNvSpPr/>
          <p:nvPr/>
        </p:nvSpPr>
        <p:spPr>
          <a:xfrm>
            <a:off x="4100720" y="3292983"/>
            <a:ext cx="4469600" cy="17573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>
                <a:latin typeface="Arial" panose="020B0604020202020204" pitchFamily="34" charset="0"/>
                <a:cs typeface="Arial" panose="020B0604020202020204" pitchFamily="34" charset="0"/>
              </a:rPr>
              <a:t>Die Schülerinnen und Schüler </a:t>
            </a:r>
          </a:p>
          <a:p>
            <a:pPr algn="ctr"/>
            <a:r>
              <a:rPr lang="de-DE" sz="2000">
                <a:latin typeface="Arial" panose="020B0604020202020204" pitchFamily="34" charset="0"/>
                <a:cs typeface="Arial" panose="020B0604020202020204" pitchFamily="34" charset="0"/>
              </a:rPr>
              <a:t>aus Liepaja haben die Impressionen auch in Worte gefasst und Elfchen geschrieben.</a:t>
            </a:r>
          </a:p>
          <a:p>
            <a:pPr algn="ctr"/>
            <a:r>
              <a:rPr lang="de-DE" sz="2000">
                <a:latin typeface="Arial" panose="020B0604020202020204" pitchFamily="34" charset="0"/>
                <a:cs typeface="Arial" panose="020B0604020202020204" pitchFamily="34" charset="0"/>
              </a:rPr>
              <a:t>Einige nehmen wir hier auf: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oppelte Welle 5">
            <a:extLst>
              <a:ext uri="{FF2B5EF4-FFF2-40B4-BE49-F238E27FC236}">
                <a16:creationId xmlns:a16="http://schemas.microsoft.com/office/drawing/2014/main" id="{B01C9D05-48A2-8D10-9C14-742233FE10D0}"/>
              </a:ext>
            </a:extLst>
          </p:cNvPr>
          <p:cNvSpPr/>
          <p:nvPr/>
        </p:nvSpPr>
        <p:spPr>
          <a:xfrm rot="21303285">
            <a:off x="299705" y="498143"/>
            <a:ext cx="3189372" cy="1893611"/>
          </a:xfrm>
          <a:prstGeom prst="doubleWave">
            <a:avLst/>
          </a:prstGeom>
          <a:solidFill>
            <a:srgbClr val="5DBBE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600" i="1"/>
              <a:t>Kreativ</a:t>
            </a:r>
            <a:endParaRPr lang="de-DE" sz="1600"/>
          </a:p>
          <a:p>
            <a:r>
              <a:rPr lang="lv-LV" sz="1600" i="1"/>
              <a:t>Alle </a:t>
            </a:r>
            <a:r>
              <a:rPr lang="de-DE" sz="1600" i="1"/>
              <a:t>sind </a:t>
            </a:r>
            <a:r>
              <a:rPr lang="lv-LV" sz="1600" i="1"/>
              <a:t>zusammen</a:t>
            </a:r>
            <a:endParaRPr lang="de-DE" sz="1600"/>
          </a:p>
          <a:p>
            <a:r>
              <a:rPr lang="lv-LV" sz="1600" i="1"/>
              <a:t>Ideen kommen frei</a:t>
            </a:r>
            <a:endParaRPr lang="de-DE" sz="1600"/>
          </a:p>
          <a:p>
            <a:r>
              <a:rPr lang="lv-LV" sz="1600" i="1"/>
              <a:t>Mitmachen macht stark</a:t>
            </a:r>
            <a:endParaRPr lang="de-DE" sz="1600"/>
          </a:p>
          <a:p>
            <a:r>
              <a:rPr lang="lv-LV" sz="1600" i="1"/>
              <a:t>Einig</a:t>
            </a:r>
            <a:r>
              <a:rPr lang="de-DE" sz="1600" i="1"/>
              <a:t>                                  (IVO)</a:t>
            </a:r>
            <a:endParaRPr lang="de-DE" sz="1600"/>
          </a:p>
        </p:txBody>
      </p:sp>
      <p:sp>
        <p:nvSpPr>
          <p:cNvPr id="7" name="Doppelte Welle 6">
            <a:extLst>
              <a:ext uri="{FF2B5EF4-FFF2-40B4-BE49-F238E27FC236}">
                <a16:creationId xmlns:a16="http://schemas.microsoft.com/office/drawing/2014/main" id="{398C32F4-65B8-2554-0CFD-757514B258FB}"/>
              </a:ext>
            </a:extLst>
          </p:cNvPr>
          <p:cNvSpPr/>
          <p:nvPr/>
        </p:nvSpPr>
        <p:spPr>
          <a:xfrm rot="326147">
            <a:off x="8850075" y="1833441"/>
            <a:ext cx="3252869" cy="2034195"/>
          </a:xfrm>
          <a:prstGeom prst="doubleWave">
            <a:avLst/>
          </a:prstGeom>
          <a:solidFill>
            <a:srgbClr val="1E88B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600" i="1"/>
              <a:t>Sonne </a:t>
            </a:r>
            <a:endParaRPr lang="de-DE" sz="1600" i="1"/>
          </a:p>
          <a:p>
            <a:r>
              <a:rPr lang="lv-LV" sz="1600" i="1"/>
              <a:t>Sooo warm </a:t>
            </a:r>
            <a:endParaRPr lang="de-DE" sz="1600" i="1"/>
          </a:p>
          <a:p>
            <a:r>
              <a:rPr lang="lv-LV" sz="1600" i="1"/>
              <a:t>Es regnet leicht </a:t>
            </a:r>
            <a:endParaRPr lang="de-DE" sz="1600" i="1"/>
          </a:p>
          <a:p>
            <a:r>
              <a:rPr lang="lv-LV" sz="1600" i="1"/>
              <a:t>Ostsee inspiriert zu komponieren </a:t>
            </a:r>
            <a:endParaRPr lang="de-DE" sz="1600" i="1"/>
          </a:p>
          <a:p>
            <a:r>
              <a:rPr lang="lv-LV" sz="1600" i="1"/>
              <a:t>Ruhe</a:t>
            </a:r>
            <a:r>
              <a:rPr lang="de-DE" sz="1600" i="1"/>
              <a:t>                                   (</a:t>
            </a:r>
            <a:r>
              <a:rPr lang="lv-LV" sz="1600" i="1"/>
              <a:t>Rūdolfs</a:t>
            </a:r>
            <a:r>
              <a:rPr lang="de-DE"/>
              <a:t>)</a:t>
            </a:r>
            <a:r>
              <a:rPr lang="lv-LV"/>
              <a:t> </a:t>
            </a:r>
            <a:endParaRPr lang="de-DE"/>
          </a:p>
        </p:txBody>
      </p:sp>
      <p:sp>
        <p:nvSpPr>
          <p:cNvPr id="8" name="Doppelte Welle 7">
            <a:extLst>
              <a:ext uri="{FF2B5EF4-FFF2-40B4-BE49-F238E27FC236}">
                <a16:creationId xmlns:a16="http://schemas.microsoft.com/office/drawing/2014/main" id="{38C66450-060C-BA15-FF91-9740B218A546}"/>
              </a:ext>
            </a:extLst>
          </p:cNvPr>
          <p:cNvSpPr/>
          <p:nvPr/>
        </p:nvSpPr>
        <p:spPr>
          <a:xfrm rot="341437">
            <a:off x="8996654" y="4008775"/>
            <a:ext cx="3066275" cy="2034195"/>
          </a:xfrm>
          <a:prstGeom prst="doubleWave">
            <a:avLst/>
          </a:prstGeom>
          <a:solidFill>
            <a:srgbClr val="239F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600" i="1"/>
              <a:t>Meer</a:t>
            </a:r>
            <a:br>
              <a:rPr lang="lv-LV" sz="1600" i="1"/>
            </a:br>
            <a:r>
              <a:rPr lang="lv-LV" sz="1600" i="1"/>
              <a:t>Wind Freiheit</a:t>
            </a:r>
            <a:br>
              <a:rPr lang="lv-LV" sz="1600" i="1"/>
            </a:br>
            <a:r>
              <a:rPr lang="lv-LV" sz="1600" i="1"/>
              <a:t>Ich mache Bilder</a:t>
            </a:r>
            <a:br>
              <a:rPr lang="lv-LV" sz="1600" i="1"/>
            </a:br>
            <a:r>
              <a:rPr lang="lv-LV" sz="1600" i="1"/>
              <a:t>Bilder sprechen mit mir</a:t>
            </a:r>
            <a:br>
              <a:rPr lang="lv-LV" sz="1600" i="1"/>
            </a:br>
            <a:r>
              <a:rPr lang="lv-LV" sz="1600" i="1"/>
              <a:t>Spannend!</a:t>
            </a:r>
            <a:r>
              <a:rPr lang="de-DE" sz="1600" i="1"/>
              <a:t>                  (TOMASS)</a:t>
            </a:r>
            <a:endParaRPr lang="de-DE" sz="1600"/>
          </a:p>
        </p:txBody>
      </p:sp>
      <p:sp>
        <p:nvSpPr>
          <p:cNvPr id="10" name="Doppelte Welle 9">
            <a:extLst>
              <a:ext uri="{FF2B5EF4-FFF2-40B4-BE49-F238E27FC236}">
                <a16:creationId xmlns:a16="http://schemas.microsoft.com/office/drawing/2014/main" id="{9C96AC6B-4C88-7E15-ECE2-BF2E16DA84B1}"/>
              </a:ext>
            </a:extLst>
          </p:cNvPr>
          <p:cNvSpPr/>
          <p:nvPr/>
        </p:nvSpPr>
        <p:spPr>
          <a:xfrm rot="21376859">
            <a:off x="181934" y="2411903"/>
            <a:ext cx="3252869" cy="2034195"/>
          </a:xfrm>
          <a:prstGeom prst="doubleWave">
            <a:avLst/>
          </a:prstGeom>
          <a:solidFill>
            <a:srgbClr val="39ACD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600" i="1"/>
              <a:t>Wind </a:t>
            </a:r>
            <a:endParaRPr lang="de-DE" sz="1600"/>
          </a:p>
          <a:p>
            <a:r>
              <a:rPr lang="lv-LV" sz="1600" i="1"/>
              <a:t>Weht ruhig </a:t>
            </a:r>
            <a:endParaRPr lang="de-DE" sz="1600"/>
          </a:p>
          <a:p>
            <a:r>
              <a:rPr lang="lv-LV" sz="1600" i="1"/>
              <a:t>Von der Ostsee </a:t>
            </a:r>
            <a:endParaRPr lang="de-DE" sz="1600"/>
          </a:p>
          <a:p>
            <a:r>
              <a:rPr lang="lv-LV" sz="1600" i="1"/>
              <a:t>Es macht mich glücklich </a:t>
            </a:r>
            <a:endParaRPr lang="de-DE" sz="1600"/>
          </a:p>
          <a:p>
            <a:r>
              <a:rPr lang="lv-LV" sz="1600" i="1"/>
              <a:t>Ostseeküste</a:t>
            </a:r>
            <a:r>
              <a:rPr lang="de-DE" sz="1600" i="1"/>
              <a:t>            (</a:t>
            </a:r>
            <a:r>
              <a:rPr lang="lv-LV" sz="1600"/>
              <a:t>Ričards</a:t>
            </a:r>
            <a:r>
              <a:rPr lang="de-DE" sz="1600" b="1"/>
              <a:t>)</a:t>
            </a:r>
            <a:endParaRPr lang="de-DE" sz="1600"/>
          </a:p>
        </p:txBody>
      </p:sp>
      <p:sp>
        <p:nvSpPr>
          <p:cNvPr id="12" name="Doppelte Welle 11">
            <a:extLst>
              <a:ext uri="{FF2B5EF4-FFF2-40B4-BE49-F238E27FC236}">
                <a16:creationId xmlns:a16="http://schemas.microsoft.com/office/drawing/2014/main" id="{F2AF65EE-EE22-2D29-C657-A4A4E49EBD44}"/>
              </a:ext>
            </a:extLst>
          </p:cNvPr>
          <p:cNvSpPr/>
          <p:nvPr/>
        </p:nvSpPr>
        <p:spPr>
          <a:xfrm rot="21373108">
            <a:off x="140472" y="4450471"/>
            <a:ext cx="3252869" cy="2034195"/>
          </a:xfrm>
          <a:prstGeom prst="doubleWave">
            <a:avLst/>
          </a:prstGeom>
          <a:solidFill>
            <a:srgbClr val="2195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600" i="1"/>
              <a:t>Strand</a:t>
            </a:r>
            <a:endParaRPr lang="de-DE" sz="1600"/>
          </a:p>
          <a:p>
            <a:r>
              <a:rPr lang="lv-LV" sz="1600" i="1"/>
              <a:t>leichter Wind</a:t>
            </a:r>
            <a:endParaRPr lang="de-DE" sz="1600"/>
          </a:p>
          <a:p>
            <a:r>
              <a:rPr lang="lv-LV" sz="1600" i="1"/>
              <a:t>flüstert mir still</a:t>
            </a:r>
            <a:endParaRPr lang="de-DE" sz="1600"/>
          </a:p>
          <a:p>
            <a:r>
              <a:rPr lang="lv-LV" sz="1600" i="1"/>
              <a:t>In f</a:t>
            </a:r>
            <a:r>
              <a:rPr lang="de-DE" sz="1600" i="1"/>
              <a:t>ünf Sprachen Europas</a:t>
            </a:r>
            <a:endParaRPr lang="de-DE" sz="1600"/>
          </a:p>
          <a:p>
            <a:r>
              <a:rPr lang="de-DE" sz="1600" i="1"/>
              <a:t>Ostsee                              (Amanda)</a:t>
            </a:r>
            <a:endParaRPr lang="de-DE" sz="1600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FB36A131-94F9-CC55-B039-B9724E472723}"/>
              </a:ext>
            </a:extLst>
          </p:cNvPr>
          <p:cNvSpPr/>
          <p:nvPr/>
        </p:nvSpPr>
        <p:spPr>
          <a:xfrm>
            <a:off x="4070787" y="1080800"/>
            <a:ext cx="4455445" cy="18812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>
                <a:latin typeface="Arial" panose="020B0604020202020204" pitchFamily="34" charset="0"/>
                <a:cs typeface="Arial" panose="020B0604020202020204" pitchFamily="34" charset="0"/>
              </a:rPr>
              <a:t> The Pupils from Liepaja also put their impressions into rhymes amd wrote sjort poems.</a:t>
            </a:r>
          </a:p>
          <a:p>
            <a:pPr algn="ctr"/>
            <a:r>
              <a:rPr lang="de-DE" sz="2000">
                <a:latin typeface="Arial" panose="020B0604020202020204" pitchFamily="34" charset="0"/>
                <a:cs typeface="Arial" panose="020B0604020202020204" pitchFamily="34" charset="0"/>
              </a:rPr>
              <a:t>Here are a few of them: 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783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05930-DB9A-8EFF-E4A2-9A4306F2B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lkige Ölmalerei-Kunst">
            <a:extLst>
              <a:ext uri="{FF2B5EF4-FFF2-40B4-BE49-F238E27FC236}">
                <a16:creationId xmlns:a16="http://schemas.microsoft.com/office/drawing/2014/main" id="{D395EDEE-CAA1-88C1-F073-1DAFD9D089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20" y="11557"/>
            <a:ext cx="12191980" cy="68579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2C780DE-96CD-46A0-823B-91EC1F428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042" y="310998"/>
            <a:ext cx="2778523" cy="58188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90F3391-7924-AADA-8DB1-D7C8C0F1E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941" y="5463601"/>
            <a:ext cx="2675624" cy="127485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1C2C07B-6780-A2CA-199D-037A8D1EF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339" y="898666"/>
            <a:ext cx="3693459" cy="3693459"/>
          </a:xfrm>
          <a:prstGeom prst="rect">
            <a:avLst/>
          </a:prstGeom>
        </p:spPr>
      </p:pic>
      <p:sp>
        <p:nvSpPr>
          <p:cNvPr id="16" name="Flussdiagramm: Verzögerung 15">
            <a:extLst>
              <a:ext uri="{FF2B5EF4-FFF2-40B4-BE49-F238E27FC236}">
                <a16:creationId xmlns:a16="http://schemas.microsoft.com/office/drawing/2014/main" id="{0E32D43D-FA5F-9132-DF79-BF918BCF9F95}"/>
              </a:ext>
            </a:extLst>
          </p:cNvPr>
          <p:cNvSpPr/>
          <p:nvPr/>
        </p:nvSpPr>
        <p:spPr>
          <a:xfrm>
            <a:off x="3959494" y="1643037"/>
            <a:ext cx="4286388" cy="3693460"/>
          </a:xfrm>
          <a:prstGeom prst="flowChartDelay">
            <a:avLst/>
          </a:prstGeom>
          <a:gradFill flip="none" rotWithShape="1">
            <a:gsLst>
              <a:gs pos="0">
                <a:schemeClr val="tx2">
                  <a:lumMod val="90000"/>
                  <a:shade val="30000"/>
                  <a:satMod val="115000"/>
                </a:schemeClr>
              </a:gs>
              <a:gs pos="50000">
                <a:schemeClr val="tx2">
                  <a:lumMod val="90000"/>
                  <a:shade val="67500"/>
                  <a:satMod val="115000"/>
                </a:schemeClr>
              </a:gs>
              <a:gs pos="100000">
                <a:schemeClr val="tx2">
                  <a:lumMod val="9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F1AA54C-2892-5864-EDCA-478E9491DF87}"/>
              </a:ext>
            </a:extLst>
          </p:cNvPr>
          <p:cNvSpPr txBox="1"/>
          <p:nvPr/>
        </p:nvSpPr>
        <p:spPr>
          <a:xfrm>
            <a:off x="4021667" y="2350683"/>
            <a:ext cx="4089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  <a:t>WATER – a source of inspiration: </a:t>
            </a:r>
          </a:p>
          <a:p>
            <a:endParaRPr lang="en-US" b="1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  <a:p>
            <a:r>
              <a:rPr lang="en-US" b="1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  <a:t>Meeting at seven different places!</a:t>
            </a:r>
          </a:p>
          <a:p>
            <a:endParaRPr lang="en-US" b="1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  <a:p>
            <a:r>
              <a:rPr lang="de-DE" b="1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  <a:t>Meeting at seven different sources!</a:t>
            </a:r>
          </a:p>
          <a:p>
            <a:endParaRPr lang="de-DE" b="1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  <a:p>
            <a:r>
              <a:rPr lang="de-DE" b="1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  <a:t>Meeting with a lot of different ideas!</a:t>
            </a:r>
          </a:p>
          <a:p>
            <a:endParaRPr lang="de-DE" b="1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22" name="Grafik 21" descr="Augen">
            <a:extLst>
              <a:ext uri="{FF2B5EF4-FFF2-40B4-BE49-F238E27FC236}">
                <a16:creationId xmlns:a16="http://schemas.microsoft.com/office/drawing/2014/main" id="{8195A887-06D0-5634-FCE7-0381E5BE71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3108" y="4497804"/>
            <a:ext cx="693259" cy="6932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2BC2132-3105-5FF5-5351-66A0E8CCA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7" y="489057"/>
            <a:ext cx="3943900" cy="604921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A20CD72-A17A-1E13-421C-E939147973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1707" y="1357023"/>
            <a:ext cx="4839375" cy="41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91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9F6F6-1506-12AC-3CB7-F67BEFBE6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lkige Ölmalerei-Kunst">
            <a:extLst>
              <a:ext uri="{FF2B5EF4-FFF2-40B4-BE49-F238E27FC236}">
                <a16:creationId xmlns:a16="http://schemas.microsoft.com/office/drawing/2014/main" id="{67BE2FBF-EFDA-BD17-2796-96D1CAC349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991CCFF-1A83-BBD5-9082-2A0AB81C4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168" y="119544"/>
            <a:ext cx="2778523" cy="58188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1199A7F-47AF-5A08-33A4-2A3A98962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0846" y="5896865"/>
            <a:ext cx="2268071" cy="108066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A44E215-44EA-FAC3-6A31-F3877473F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7258" y="389910"/>
            <a:ext cx="1835245" cy="1835245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0309EA34-028C-D6D1-352D-3824EBEAFF42}"/>
              </a:ext>
            </a:extLst>
          </p:cNvPr>
          <p:cNvSpPr/>
          <p:nvPr/>
        </p:nvSpPr>
        <p:spPr>
          <a:xfrm>
            <a:off x="507987" y="563352"/>
            <a:ext cx="6179684" cy="24308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>
                <a:latin typeface="Arial" panose="020B0604020202020204" pitchFamily="34" charset="0"/>
                <a:cs typeface="Arial" panose="020B0604020202020204" pitchFamily="34" charset="0"/>
              </a:rPr>
              <a:t>Am 10.09.2025 um 10:00 haben sich Teilnehmerinnen und Teilnehmer aus allen Partnereinrichtungen an den jeweiligen „Wasserstellen“ inspirieren lassen. </a:t>
            </a:r>
          </a:p>
          <a:p>
            <a:pPr algn="ctr"/>
            <a:r>
              <a:rPr lang="de-DE" sz="2400">
                <a:latin typeface="Arial" panose="020B0604020202020204" pitchFamily="34" charset="0"/>
                <a:cs typeface="Arial" panose="020B0604020202020204" pitchFamily="34" charset="0"/>
              </a:rPr>
              <a:t>Die Ergebnisse zeigen wir hier: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E65F4F03-B3DA-2DC7-B49A-9FED02F54482}"/>
              </a:ext>
            </a:extLst>
          </p:cNvPr>
          <p:cNvSpPr/>
          <p:nvPr/>
        </p:nvSpPr>
        <p:spPr>
          <a:xfrm>
            <a:off x="5464207" y="3110969"/>
            <a:ext cx="6179684" cy="253786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On 10 September 2025 at 10:00 a.m., participants from all partner institutions gathered at their respective </a:t>
            </a:r>
          </a:p>
          <a:p>
            <a:pPr algn="ctr"/>
            <a:r>
              <a:rPr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“watering holes” to draw inspiration. The results are shown here: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5828858-672D-E548-37AC-4DFBCEAA5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09" y="20578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14026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3" y="493889"/>
            <a:ext cx="2850444" cy="11645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Göteborg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7524437" y="542145"/>
            <a:ext cx="4131340" cy="11163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 Inspiration am Meer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2DF1901-EEB9-B7EE-CA58-112BEB9E2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8313" y="2792192"/>
            <a:ext cx="3911982" cy="293398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6660D81-6CB8-16CE-5FFE-7FE3645E2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6735" y="3504556"/>
            <a:ext cx="3907094" cy="29339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3559634-F5A7-1AAF-BCEC-FCFBB7BCE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1" y="1869093"/>
            <a:ext cx="3186790" cy="239009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E8481F5-4858-154B-07B3-1BC69D1CBD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128" y="4450786"/>
            <a:ext cx="3140073" cy="22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38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3" y="493889"/>
            <a:ext cx="2850444" cy="6208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Schweden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536223" y="1394178"/>
            <a:ext cx="2850444" cy="6208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Prozess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83FA3AA-DC75-843C-7800-B19536C8C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6781" y="493889"/>
            <a:ext cx="3761855" cy="282492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FADF25E-2C84-4E86-EAB2-39DA3BA58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6782" y="3430769"/>
            <a:ext cx="3761854" cy="282138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368F1B7-38CA-09A0-082A-774C7F319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579" y="2918178"/>
            <a:ext cx="2484141" cy="33121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85C759F-01EC-1DA4-23BD-B873CFE0F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56" y="3429001"/>
            <a:ext cx="3775329" cy="28314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1CD5A7B-9C1F-0EC4-93D3-160D6ACD0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6211" y="452608"/>
            <a:ext cx="3761855" cy="2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68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3" y="493889"/>
            <a:ext cx="2850443" cy="12431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8805335" y="492478"/>
            <a:ext cx="2850444" cy="1244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Die Kunstwerke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1F3CD3-523C-2788-9B55-CC59DA233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377" y="2250722"/>
            <a:ext cx="5486400" cy="41148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7702728-3B4E-D669-B151-FAD88DD18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224" y="2249311"/>
            <a:ext cx="5486400" cy="41148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8051DAB-03BF-B9FB-1FFD-965AA9452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70" y="589260"/>
            <a:ext cx="1662968" cy="10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36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3" y="493890"/>
            <a:ext cx="2850444" cy="6514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Estland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536223" y="1336817"/>
            <a:ext cx="4380580" cy="6514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Inspiration im Park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A47D8178-0F43-A891-0420-F98F987C15DC}"/>
              </a:ext>
            </a:extLst>
          </p:cNvPr>
          <p:cNvSpPr/>
          <p:nvPr/>
        </p:nvSpPr>
        <p:spPr>
          <a:xfrm>
            <a:off x="9235306" y="407170"/>
            <a:ext cx="2420471" cy="12362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93867E-E884-E4E0-00B0-503FB14BD5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678" y="428739"/>
            <a:ext cx="1179726" cy="11797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74D79F8-EE74-70C4-FD9E-8DF600175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7641">
            <a:off x="1386210" y="2799438"/>
            <a:ext cx="4553585" cy="28293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299624A-9178-1635-F38E-4FFF13138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735">
            <a:off x="7353856" y="2695657"/>
            <a:ext cx="3762900" cy="28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17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0D94FE-178D-0CFB-8FFC-ECF6DF51B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E1B4A9CB-BB68-3C99-9A5C-3CD6A4D19021}"/>
              </a:ext>
            </a:extLst>
          </p:cNvPr>
          <p:cNvSpPr/>
          <p:nvPr/>
        </p:nvSpPr>
        <p:spPr>
          <a:xfrm>
            <a:off x="8625226" y="383049"/>
            <a:ext cx="2850444" cy="12362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B4CEF99-E9F2-2250-F62F-B3DAB13C7B76}"/>
              </a:ext>
            </a:extLst>
          </p:cNvPr>
          <p:cNvSpPr/>
          <p:nvPr/>
        </p:nvSpPr>
        <p:spPr>
          <a:xfrm>
            <a:off x="716332" y="1395872"/>
            <a:ext cx="4380580" cy="73454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Inspiration am Strand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B22887E-0163-99C0-572E-B7EDD31AA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620" y="2319454"/>
            <a:ext cx="2726076" cy="363476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BC8D2AC-BC0C-477E-1DBB-8DC7B5391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543" y="2319453"/>
            <a:ext cx="2726076" cy="363476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DA021E-2035-3353-D1DF-A171715E9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5697" y="2321042"/>
            <a:ext cx="2726077" cy="36315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19B8C1-AD3B-7088-D0EB-2D2F6D78E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1774" y="2319454"/>
            <a:ext cx="2726076" cy="3634769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4804DFAA-1730-D1C6-7AA3-A5FA970F96DF}"/>
              </a:ext>
            </a:extLst>
          </p:cNvPr>
          <p:cNvSpPr/>
          <p:nvPr/>
        </p:nvSpPr>
        <p:spPr>
          <a:xfrm>
            <a:off x="716332" y="493887"/>
            <a:ext cx="2850444" cy="73454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Lettland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23768F0-3E05-0F48-3742-8347AF90B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332" y="556200"/>
            <a:ext cx="1500231" cy="83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40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E7E9005-AA54-6167-05ED-4844FFF3CE95}"/>
              </a:ext>
            </a:extLst>
          </p:cNvPr>
          <p:cNvSpPr/>
          <p:nvPr/>
        </p:nvSpPr>
        <p:spPr>
          <a:xfrm>
            <a:off x="536223" y="294847"/>
            <a:ext cx="2850444" cy="10946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Liepaja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D9B3D5D-0C5A-3B2E-1EBE-A99F042277C3}"/>
              </a:ext>
            </a:extLst>
          </p:cNvPr>
          <p:cNvSpPr/>
          <p:nvPr/>
        </p:nvSpPr>
        <p:spPr>
          <a:xfrm>
            <a:off x="8634271" y="250668"/>
            <a:ext cx="2962497" cy="11388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>
                <a:latin typeface="Arial" panose="020B0604020202020204" pitchFamily="34" charset="0"/>
                <a:cs typeface="Arial" panose="020B0604020202020204" pitchFamily="34" charset="0"/>
              </a:rPr>
              <a:t>Die Gruppe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F912353-3C8A-67B2-3F18-3E0208D3B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15" y="1564926"/>
            <a:ext cx="1863404" cy="248764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1ABD5F6-80C6-F350-FF73-47847E62D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3263" y="4204396"/>
            <a:ext cx="1863404" cy="24876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76A2F5A-B1E3-8009-A46C-472AFACD0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84" y="2507297"/>
            <a:ext cx="1865734" cy="248764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8570D82-A617-97B5-35DF-9CD384D7E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435" y="1564926"/>
            <a:ext cx="5829853" cy="437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1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</Words>
  <Application>Microsoft Office PowerPoint</Application>
  <PresentationFormat>Breitbild</PresentationFormat>
  <Paragraphs>100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Aptos</vt:lpstr>
      <vt:lpstr>Aptos Display</vt:lpstr>
      <vt:lpstr>Arial</vt:lpstr>
      <vt:lpstr>Arial Rounded MT Bold</vt:lpstr>
      <vt:lpstr>Bahnschrift SemiBold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Nick Kippes</dc:creator>
  <cp:lastModifiedBy>Ulrike Kurth</cp:lastModifiedBy>
  <cp:revision>13</cp:revision>
  <dcterms:created xsi:type="dcterms:W3CDTF">2025-10-13T08:34:28Z</dcterms:created>
  <dcterms:modified xsi:type="dcterms:W3CDTF">2026-03-06T20:59:30Z</dcterms:modified>
</cp:coreProperties>
</file>